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439" r:id="rId2"/>
    <p:sldId id="440" r:id="rId3"/>
    <p:sldId id="441" r:id="rId4"/>
    <p:sldId id="442" r:id="rId5"/>
    <p:sldId id="443" r:id="rId6"/>
    <p:sldId id="375" r:id="rId7"/>
    <p:sldId id="512" r:id="rId8"/>
    <p:sldId id="446" r:id="rId9"/>
    <p:sldId id="510" r:id="rId10"/>
    <p:sldId id="508" r:id="rId11"/>
    <p:sldId id="272" r:id="rId12"/>
    <p:sldId id="273" r:id="rId13"/>
    <p:sldId id="299" r:id="rId14"/>
    <p:sldId id="290" r:id="rId15"/>
    <p:sldId id="504" r:id="rId16"/>
    <p:sldId id="507" r:id="rId17"/>
    <p:sldId id="506" r:id="rId18"/>
    <p:sldId id="275" r:id="rId19"/>
    <p:sldId id="368" r:id="rId20"/>
    <p:sldId id="369" r:id="rId21"/>
    <p:sldId id="321" r:id="rId22"/>
    <p:sldId id="370" r:id="rId23"/>
    <p:sldId id="509" r:id="rId24"/>
    <p:sldId id="360" r:id="rId25"/>
    <p:sldId id="513" r:id="rId26"/>
    <p:sldId id="372" r:id="rId27"/>
    <p:sldId id="335" r:id="rId28"/>
    <p:sldId id="379" r:id="rId29"/>
    <p:sldId id="514" r:id="rId30"/>
    <p:sldId id="515" r:id="rId31"/>
    <p:sldId id="322" r:id="rId32"/>
    <p:sldId id="380" r:id="rId33"/>
    <p:sldId id="516" r:id="rId34"/>
    <p:sldId id="382" r:id="rId35"/>
    <p:sldId id="339" r:id="rId36"/>
    <p:sldId id="367" r:id="rId37"/>
    <p:sldId id="383" r:id="rId38"/>
    <p:sldId id="517" r:id="rId39"/>
    <p:sldId id="447" r:id="rId40"/>
    <p:sldId id="40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67" autoAdjust="0"/>
    <p:restoredTop sz="95033" autoAdjust="0"/>
  </p:normalViewPr>
  <p:slideViewPr>
    <p:cSldViewPr snapToGrid="0">
      <p:cViewPr varScale="1">
        <p:scale>
          <a:sx n="67" d="100"/>
          <a:sy n="67" d="100"/>
        </p:scale>
        <p:origin x="5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lecture does not frighten you. I hope you can still bare with my English with accents for the rest of courses.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I ask some of your feedbacks for yesterday’s courses? You know these courses won’t be graded and all we ask is to attend six lectures to get the certificate. However, there must be something more than certificate you want to get from this course. I hope that I can really help you understand some basics of statistical modelling. I am not sure what’s your exceptions from this course. </a:t>
            </a:r>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
              </a:rPr>
              <a:t>An example is shown in the left-hand panel of the figure below, in which the magnitude of the residuals tends to increase with the fitted values. When faced with this problem, one possible solution is to transform the response </a:t>
            </a:r>
            <a:r>
              <a:rPr lang="en-US" sz="1800" b="0" i="1" u="none" strike="noStrike" baseline="0" dirty="0">
                <a:latin typeface="LMMathItalic10-Regular"/>
              </a:rPr>
              <a:t>Y </a:t>
            </a:r>
            <a:r>
              <a:rPr lang="en-US" sz="1800" b="0" i="0" u="none" strike="noStrike" baseline="0" dirty="0">
                <a:latin typeface="LMRoman10-Regular"/>
              </a:rPr>
              <a:t>using a concave function such as log(</a:t>
            </a:r>
            <a:r>
              <a:rPr lang="en-US" sz="1800" b="0" i="1" u="none" strike="noStrike" baseline="0" dirty="0">
                <a:latin typeface="LMMathItalic10-Regular"/>
              </a:rPr>
              <a:t>Y </a:t>
            </a:r>
            <a:r>
              <a:rPr lang="en-US" sz="1800" b="0" i="0" u="none" strike="noStrike" baseline="0" dirty="0">
                <a:latin typeface="LMRoman10-Regular"/>
              </a:rPr>
              <a:t>) or </a:t>
            </a:r>
            <a:r>
              <a:rPr lang="en-US" sz="1800" b="0" i="0" u="none" strike="noStrike" baseline="0" dirty="0">
                <a:latin typeface="LMMathSymbols10-Regular"/>
              </a:rPr>
              <a:t>√</a:t>
            </a:r>
            <a:r>
              <a:rPr lang="en-US" sz="1800" b="0" i="1" u="none" strike="noStrike" baseline="0" dirty="0">
                <a:latin typeface="LMMathItalic10-Regular"/>
              </a:rPr>
              <a:t>X</a:t>
            </a:r>
            <a:r>
              <a:rPr lang="en-US" sz="1800" b="0" i="0" u="none" strike="noStrike" baseline="0" dirty="0">
                <a:latin typeface="LMRoman10-Regular"/>
              </a:rPr>
              <a:t>. Such a transformation results in a greater amount of shrinkage of the larger responses, leading to a reduction in heteroscedasticity. The right-hand panel of the figure below displays the residual plot after transforming the response.</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20</a:t>
            </a:fld>
            <a:endParaRPr lang="en-US"/>
          </a:p>
        </p:txBody>
      </p:sp>
    </p:spTree>
    <p:extLst>
      <p:ext uri="{BB962C8B-B14F-4D97-AF65-F5344CB8AC3E}">
        <p14:creationId xmlns:p14="http://schemas.microsoft.com/office/powerpoint/2010/main" val="1489697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8EAED"/>
                </a:solidFill>
                <a:effectLst/>
                <a:latin typeface="Google Sans"/>
              </a:rPr>
              <a:t>Mode: </a:t>
            </a:r>
            <a:r>
              <a:rPr lang="en-US" b="0" i="0" dirty="0">
                <a:solidFill>
                  <a:srgbClr val="E2EEFF"/>
                </a:solidFill>
                <a:effectLst/>
                <a:latin typeface="Google Sans"/>
              </a:rPr>
              <a:t>The most frequent number</a:t>
            </a:r>
            <a:endParaRPr lang="en-US" b="0" i="0" dirty="0">
              <a:solidFill>
                <a:srgbClr val="292929"/>
              </a:solidFill>
              <a:effectLst/>
              <a:latin typeface="source-serif-pro"/>
            </a:endParaRPr>
          </a:p>
          <a:p>
            <a:pPr algn="l"/>
            <a:r>
              <a:rPr lang="en-US" b="0" i="0" dirty="0">
                <a:solidFill>
                  <a:srgbClr val="292929"/>
                </a:solidFill>
                <a:effectLst/>
                <a:latin typeface="source-serif-pro"/>
              </a:rPr>
              <a:t>Positive Skewness means when the tail on the right side of the distribution is longer or fatter. The mean and median will be greater than the mode.</a:t>
            </a:r>
          </a:p>
          <a:p>
            <a:pPr algn="l"/>
            <a:r>
              <a:rPr lang="en-US" b="0" i="0" dirty="0">
                <a:solidFill>
                  <a:srgbClr val="292929"/>
                </a:solidFill>
                <a:effectLst/>
                <a:latin typeface="source-serif-pro"/>
              </a:rPr>
              <a:t>Negative Skewness is when the tail of the left side of the distribution is longer or fatter than the tail on the right side. The mean and median will be less than the mode.</a:t>
            </a: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32</a:t>
            </a:fld>
            <a:endParaRPr lang="en-US"/>
          </a:p>
        </p:txBody>
      </p:sp>
    </p:spTree>
    <p:extLst>
      <p:ext uri="{BB962C8B-B14F-4D97-AF65-F5344CB8AC3E}">
        <p14:creationId xmlns:p14="http://schemas.microsoft.com/office/powerpoint/2010/main" val="989839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Histogram show the shape of data. I tends to show how the number tend to distribute them throughout dataset. How many data present in the a certain region. </a:t>
            </a:r>
          </a:p>
        </p:txBody>
      </p:sp>
      <p:sp>
        <p:nvSpPr>
          <p:cNvPr id="4" name="Slide Number Placeholder 3"/>
          <p:cNvSpPr>
            <a:spLocks noGrp="1"/>
          </p:cNvSpPr>
          <p:nvPr>
            <p:ph type="sldNum" sz="quarter" idx="5"/>
          </p:nvPr>
        </p:nvSpPr>
        <p:spPr/>
        <p:txBody>
          <a:bodyPr/>
          <a:lstStyle/>
          <a:p>
            <a:fld id="{83C3454D-ED1A-4BF6-9A01-68A0589CF3DE}" type="slidenum">
              <a:rPr lang="en-US" smtClean="0"/>
              <a:t>33</a:t>
            </a:fld>
            <a:endParaRPr lang="en-US"/>
          </a:p>
        </p:txBody>
      </p:sp>
    </p:spTree>
    <p:extLst>
      <p:ext uri="{BB962C8B-B14F-4D97-AF65-F5344CB8AC3E}">
        <p14:creationId xmlns:p14="http://schemas.microsoft.com/office/powerpoint/2010/main" val="3114455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39</a:t>
            </a:fld>
            <a:endParaRPr lang="en-US"/>
          </a:p>
        </p:txBody>
      </p:sp>
    </p:spTree>
    <p:extLst>
      <p:ext uri="{BB962C8B-B14F-4D97-AF65-F5344CB8AC3E}">
        <p14:creationId xmlns:p14="http://schemas.microsoft.com/office/powerpoint/2010/main" val="4271782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9AD587ED-309A-46EC-8437-795C78FF9AAA}" type="datetime1">
              <a:rPr lang="en-US" smtClean="0"/>
              <a:t>5/30/2023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F9A6DA7B-51E8-483B-9E3E-AC4B25A452C0}" type="datetime1">
              <a:rPr lang="en-US" smtClean="0"/>
              <a:t>5/30/2023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0474BFD8-C29B-43D0-97B0-2FEA4EB8D4D2}" type="datetime1">
              <a:rPr lang="en-US" smtClean="0"/>
              <a:t>5/30/2023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05A5D19B-48D3-42A9-ADAA-56E669A2895E}" type="datetime1">
              <a:rPr lang="en-US" smtClean="0"/>
              <a:t>5/30/2023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F6FB37EC-8E24-4FF6-B8C7-85196383F830}" type="datetime1">
              <a:rPr lang="en-US" smtClean="0"/>
              <a:t>5/30/2023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719F92FC-8F79-4E77-982A-D45B4AB10AAA}" type="datetime1">
              <a:rPr lang="en-US" smtClean="0"/>
              <a:t>5/30/2023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FAD17372-E6F5-411B-9CF6-AE2C839C8FA3}" type="datetime1">
              <a:rPr lang="en-US" smtClean="0"/>
              <a:t>5/30/2023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D3ABB285-7C12-4DDB-A1B0-BB46B04FBFE4}" type="datetime1">
              <a:rPr lang="en-US" smtClean="0"/>
              <a:t>5/30/2023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DD43D81F-6B9B-4C23-AD6C-824350F7DBA2}" type="datetime1">
              <a:rPr lang="en-US" smtClean="0"/>
              <a:t>5/30/2023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ACB9D4A8-F626-4830-9999-A6DA5224375B}" type="datetime1">
              <a:rPr lang="en-US" smtClean="0"/>
              <a:t>5/30/2023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05301B25-83AC-467A-AE2F-6C8506B6949F}" type="datetime1">
              <a:rPr lang="en-US" smtClean="0"/>
              <a:t>5/30/2023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DBC6A-F1FD-4D65-AD92-666FEAC16B76}" type="datetime1">
              <a:rPr lang="en-US" smtClean="0"/>
              <a:t>5/30/2023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pixabay.com/fr/metro-paris-entr%C3%A9e-de-m%C3%A9tro-513218/" TargetMode="External"/><Relationship Id="rId7" Type="http://schemas.openxmlformats.org/officeDocument/2006/relationships/image" Target="../media/image29.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3.jpeg"/><Relationship Id="rId4" Type="http://schemas.openxmlformats.org/officeDocument/2006/relationships/image" Target="../media/image32.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qing.li2@uclagary.ca" TargetMode="External"/><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38997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61809-DA7A-4166-2061-66E149772BCF}"/>
              </a:ext>
            </a:extLst>
          </p:cNvPr>
          <p:cNvSpPr>
            <a:spLocks noGrp="1"/>
          </p:cNvSpPr>
          <p:nvPr>
            <p:ph type="title"/>
          </p:nvPr>
        </p:nvSpPr>
        <p:spPr/>
        <p:txBody>
          <a:bodyPr/>
          <a:lstStyle/>
          <a:p>
            <a:r>
              <a:rPr lang="en-US" dirty="0"/>
              <a:t>What are model diagnostics?</a:t>
            </a:r>
          </a:p>
        </p:txBody>
      </p:sp>
      <p:sp>
        <p:nvSpPr>
          <p:cNvPr id="3" name="Content Placeholder 2">
            <a:extLst>
              <a:ext uri="{FF2B5EF4-FFF2-40B4-BE49-F238E27FC236}">
                <a16:creationId xmlns:a16="http://schemas.microsoft.com/office/drawing/2014/main" id="{894A1EF5-3F49-EA42-2D84-1C4F279D0856}"/>
              </a:ext>
            </a:extLst>
          </p:cNvPr>
          <p:cNvSpPr>
            <a:spLocks noGrp="1"/>
          </p:cNvSpPr>
          <p:nvPr>
            <p:ph idx="1"/>
          </p:nvPr>
        </p:nvSpPr>
        <p:spPr>
          <a:xfrm>
            <a:off x="838200" y="1582220"/>
            <a:ext cx="10515600" cy="4594743"/>
          </a:xfrm>
        </p:spPr>
        <p:txBody>
          <a:bodyPr>
            <a:noAutofit/>
          </a:bodyPr>
          <a:lstStyle/>
          <a:p>
            <a:pPr algn="l"/>
            <a:r>
              <a:rPr lang="en-US" sz="2000" b="0" i="0" u="none" strike="noStrike" baseline="0" dirty="0">
                <a:latin typeface="LMRoman10-Regular"/>
              </a:rPr>
              <a:t>Most statistical tests rely upon certain assumptions about the </a:t>
            </a:r>
            <a:r>
              <a:rPr lang="en-US" sz="2000" b="0" i="0" u="none" strike="noStrike" baseline="0" dirty="0">
                <a:solidFill>
                  <a:srgbClr val="FF0000"/>
                </a:solidFill>
                <a:latin typeface="LMRoman10-Regular"/>
              </a:rPr>
              <a:t>variables</a:t>
            </a:r>
            <a:r>
              <a:rPr lang="en-US" sz="2000" b="0" i="0" u="none" strike="noStrike" baseline="0" dirty="0">
                <a:latin typeface="LMRoman10-Regular"/>
              </a:rPr>
              <a:t> used in the analysis. </a:t>
            </a:r>
            <a:r>
              <a:rPr lang="en-US" sz="2000" b="1" i="0" u="none" strike="noStrike" baseline="0" dirty="0">
                <a:latin typeface="LMRoman10-Bold"/>
              </a:rPr>
              <a:t>When these assumptions are not met the results may not be trustworthy</a:t>
            </a:r>
            <a:r>
              <a:rPr lang="en-US" sz="2000" b="0" i="0" u="none" strike="noStrike" baseline="0" dirty="0">
                <a:latin typeface="LMRoman10-Regular"/>
              </a:rPr>
              <a:t>. The assumptions and conditions for the multiple regression model sound nearly the same as for simple linear regression, but with more variables in the model.</a:t>
            </a:r>
            <a:endParaRPr lang="en-US" sz="2000" dirty="0"/>
          </a:p>
          <a:p>
            <a:r>
              <a:rPr lang="en-US" sz="2000" dirty="0"/>
              <a:t>Even if you have a solid theoretical basis for your assumptions, they may still turn out to be incorrect. </a:t>
            </a:r>
          </a:p>
          <a:p>
            <a:r>
              <a:rPr lang="en-US" sz="2000" dirty="0"/>
              <a:t>Model diagnostics are visual and numeric guides to:</a:t>
            </a:r>
          </a:p>
          <a:p>
            <a:pPr lvl="1"/>
            <a:r>
              <a:rPr lang="en-US" sz="2000" dirty="0"/>
              <a:t>Help decide whether the assumptions taken hold up in all samples;</a:t>
            </a:r>
          </a:p>
          <a:p>
            <a:pPr lvl="1"/>
            <a:r>
              <a:rPr lang="en-US" sz="2000" dirty="0"/>
              <a:t>Provide an indication of why an assumption is violated.</a:t>
            </a:r>
          </a:p>
          <a:p>
            <a:r>
              <a:rPr lang="en-US" sz="2000" dirty="0"/>
              <a:t>Model diagnostics are not:</a:t>
            </a:r>
          </a:p>
          <a:p>
            <a:pPr lvl="1"/>
            <a:r>
              <a:rPr lang="en-US" sz="2000" dirty="0"/>
              <a:t>An indication that the assumption are correct</a:t>
            </a:r>
          </a:p>
          <a:p>
            <a:pPr lvl="1"/>
            <a:r>
              <a:rPr lang="en-US" sz="2000" dirty="0"/>
              <a:t>An indication that the model is right or wrong. We hope to find our optimal model does not violate any of these assumptions. </a:t>
            </a:r>
          </a:p>
          <a:p>
            <a:r>
              <a:rPr lang="en-US" sz="2000" dirty="0"/>
              <a:t>Assumptions must be based on theory. No test or visual diagnostic plot can tell you which assumption to choose, only whether they hold up reasonably well in your studies samples or not. </a:t>
            </a:r>
          </a:p>
        </p:txBody>
      </p:sp>
      <p:sp>
        <p:nvSpPr>
          <p:cNvPr id="4" name="Slide Number Placeholder 3">
            <a:extLst>
              <a:ext uri="{FF2B5EF4-FFF2-40B4-BE49-F238E27FC236}">
                <a16:creationId xmlns:a16="http://schemas.microsoft.com/office/drawing/2014/main" id="{C88F6F98-BA00-6A5F-8A8D-8F12DD108823}"/>
              </a:ext>
            </a:extLst>
          </p:cNvPr>
          <p:cNvSpPr>
            <a:spLocks noGrp="1"/>
          </p:cNvSpPr>
          <p:nvPr>
            <p:ph type="sldNum" sz="quarter" idx="12"/>
          </p:nvPr>
        </p:nvSpPr>
        <p:spPr/>
        <p:txBody>
          <a:bodyPr/>
          <a:lstStyle/>
          <a:p>
            <a:fld id="{998FC6E2-3800-4EB0-A18D-3856D6660061}" type="slidenum">
              <a:rPr lang="en-US" smtClean="0"/>
              <a:t>10</a:t>
            </a:fld>
            <a:endParaRPr lang="en-US"/>
          </a:p>
        </p:txBody>
      </p:sp>
      <p:pic>
        <p:nvPicPr>
          <p:cNvPr id="5" name="Picture 4" descr="Shape&#10;&#10;Description automatically generated with medium confidence">
            <a:extLst>
              <a:ext uri="{FF2B5EF4-FFF2-40B4-BE49-F238E27FC236}">
                <a16:creationId xmlns:a16="http://schemas.microsoft.com/office/drawing/2014/main" id="{815DB0DE-D014-C545-D58F-F40086AF2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966699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521BFD-4597-4F67-B892-AFF5CD764956}"/>
              </a:ext>
            </a:extLst>
          </p:cNvPr>
          <p:cNvSpPr>
            <a:spLocks noGrp="1"/>
          </p:cNvSpPr>
          <p:nvPr>
            <p:ph type="sldNum" sz="quarter" idx="12"/>
          </p:nvPr>
        </p:nvSpPr>
        <p:spPr/>
        <p:txBody>
          <a:bodyPr/>
          <a:lstStyle/>
          <a:p>
            <a:fld id="{5C35FCF4-C3EF-BD43-82E0-05BC237DAD2A}" type="slidenum">
              <a:rPr lang="en-US" smtClean="0"/>
              <a:pPr/>
              <a:t>11</a:t>
            </a:fld>
            <a:endParaRPr lang="en-US" dirty="0"/>
          </a:p>
        </p:txBody>
      </p:sp>
      <p:sp>
        <p:nvSpPr>
          <p:cNvPr id="5" name="Title 1">
            <a:extLst>
              <a:ext uri="{FF2B5EF4-FFF2-40B4-BE49-F238E27FC236}">
                <a16:creationId xmlns:a16="http://schemas.microsoft.com/office/drawing/2014/main" id="{F1569E4D-2719-41A3-A069-1F1A8E45E18D}"/>
              </a:ext>
            </a:extLst>
          </p:cNvPr>
          <p:cNvSpPr>
            <a:spLocks noGrp="1"/>
          </p:cNvSpPr>
          <p:nvPr>
            <p:ph type="title"/>
          </p:nvPr>
        </p:nvSpPr>
        <p:spPr>
          <a:xfrm>
            <a:off x="534257" y="731009"/>
            <a:ext cx="10662034" cy="1033463"/>
          </a:xfrm>
        </p:spPr>
        <p:txBody>
          <a:bodyPr>
            <a:normAutofit/>
          </a:bodyPr>
          <a:lstStyle/>
          <a:p>
            <a:r>
              <a:rPr lang="en-CA" sz="5300" dirty="0">
                <a:solidFill>
                  <a:srgbClr val="0070C0"/>
                </a:solidFill>
                <a:latin typeface="+mj-lt"/>
              </a:rPr>
              <a:t>Assumptions</a:t>
            </a:r>
            <a:endParaRPr lang="en-CA" sz="4400" i="0" dirty="0">
              <a:solidFill>
                <a:srgbClr val="0070C0"/>
              </a:solidFill>
              <a:effectLst/>
              <a:latin typeface="+mj-lt"/>
            </a:endParaRPr>
          </a:p>
        </p:txBody>
      </p:sp>
      <p:sp>
        <p:nvSpPr>
          <p:cNvPr id="6" name="Content Placeholder 2">
            <a:extLst>
              <a:ext uri="{FF2B5EF4-FFF2-40B4-BE49-F238E27FC236}">
                <a16:creationId xmlns:a16="http://schemas.microsoft.com/office/drawing/2014/main" id="{4B923257-3147-4DA3-898A-6CA8C77CB802}"/>
              </a:ext>
            </a:extLst>
          </p:cNvPr>
          <p:cNvSpPr>
            <a:spLocks noGrp="1"/>
          </p:cNvSpPr>
          <p:nvPr>
            <p:ph idx="1"/>
          </p:nvPr>
        </p:nvSpPr>
        <p:spPr>
          <a:xfrm>
            <a:off x="534257" y="1806254"/>
            <a:ext cx="8258844" cy="4714705"/>
          </a:xfrm>
        </p:spPr>
        <p:txBody>
          <a:bodyPr>
            <a:noAutofit/>
          </a:bodyPr>
          <a:lstStyle/>
          <a:p>
            <a:pPr marL="457200" indent="-457200">
              <a:buAutoNum type="arabicPeriod"/>
            </a:pPr>
            <a:r>
              <a:rPr lang="en-CA" sz="2000" dirty="0"/>
              <a:t>Linearity Assumption</a:t>
            </a:r>
          </a:p>
          <a:p>
            <a:pPr marL="457200" lvl="1" indent="0">
              <a:buNone/>
            </a:pPr>
            <a:r>
              <a:rPr lang="en-US" sz="1600" dirty="0"/>
              <a:t>Relationships between all predictors and the response are linear</a:t>
            </a:r>
          </a:p>
          <a:p>
            <a:pPr marL="457200" indent="-457200">
              <a:buAutoNum type="arabicPeriod"/>
            </a:pPr>
            <a:r>
              <a:rPr lang="en-CA" sz="2000" dirty="0"/>
              <a:t>Independence Assumption</a:t>
            </a:r>
          </a:p>
          <a:p>
            <a:pPr marL="457200" lvl="1" indent="0">
              <a:buNone/>
            </a:pPr>
            <a:r>
              <a:rPr lang="en-CA" sz="1600" dirty="0"/>
              <a:t>Independence of observations</a:t>
            </a:r>
          </a:p>
          <a:p>
            <a:pPr marL="457200" indent="-457200">
              <a:buAutoNum type="arabicPeriod"/>
            </a:pPr>
            <a:r>
              <a:rPr lang="en-CA" sz="2000" dirty="0"/>
              <a:t>Equal Variance Assumption</a:t>
            </a:r>
          </a:p>
          <a:p>
            <a:pPr marL="457200" lvl="1" indent="0">
              <a:buNone/>
            </a:pPr>
            <a:r>
              <a:rPr lang="en-CA" sz="1600" dirty="0"/>
              <a:t>Error term (</a:t>
            </a:r>
            <a:r>
              <a:rPr lang="en-US" sz="1600" dirty="0"/>
              <a:t>Residuals</a:t>
            </a:r>
            <a:r>
              <a:rPr lang="en-CA" sz="1600" dirty="0"/>
              <a:t>) has equal variance given any values of independent variables</a:t>
            </a:r>
          </a:p>
          <a:p>
            <a:pPr marL="457200" indent="-457200">
              <a:buAutoNum type="arabicPeriod"/>
            </a:pPr>
            <a:r>
              <a:rPr lang="en-CA" sz="2000" dirty="0"/>
              <a:t>Normality Assumption</a:t>
            </a:r>
          </a:p>
          <a:p>
            <a:pPr marL="457200" lvl="1" indent="0">
              <a:buNone/>
            </a:pPr>
            <a:r>
              <a:rPr lang="en-CA" sz="1600" dirty="0"/>
              <a:t>Error term (</a:t>
            </a:r>
            <a:r>
              <a:rPr lang="en-US" sz="1600" dirty="0"/>
              <a:t>Residuals</a:t>
            </a:r>
            <a:r>
              <a:rPr lang="en-CA" sz="1600" dirty="0"/>
              <a:t>) is normally distributed</a:t>
            </a:r>
          </a:p>
          <a:p>
            <a:pPr marL="457200" indent="-457200">
              <a:buAutoNum type="arabicPeriod"/>
            </a:pPr>
            <a:r>
              <a:rPr lang="en-CA" sz="2000" dirty="0"/>
              <a:t>Outlier</a:t>
            </a:r>
          </a:p>
          <a:p>
            <a:pPr marL="457200" lvl="1" indent="0">
              <a:buNone/>
            </a:pPr>
            <a:r>
              <a:rPr lang="en-CA" sz="1600" dirty="0"/>
              <a:t>Error terms (</a:t>
            </a:r>
            <a:r>
              <a:rPr lang="en-US" sz="1600" dirty="0"/>
              <a:t>Residuals</a:t>
            </a:r>
            <a:r>
              <a:rPr lang="en-CA" sz="1600" dirty="0"/>
              <a:t>) has expected value of zero given the values of independent variables </a:t>
            </a:r>
          </a:p>
          <a:p>
            <a:pPr marL="457200" indent="-457200">
              <a:buAutoNum type="arabicPeriod"/>
            </a:pPr>
            <a:r>
              <a:rPr lang="en-CA" sz="2000" dirty="0"/>
              <a:t>Multicollinearity</a:t>
            </a:r>
          </a:p>
          <a:p>
            <a:pPr marL="457200" lvl="1" indent="0">
              <a:buNone/>
            </a:pPr>
            <a:r>
              <a:rPr lang="en-CA" sz="1600" dirty="0"/>
              <a:t>No perfect collinearity and non-zero variance of independent variables</a:t>
            </a:r>
          </a:p>
        </p:txBody>
      </p:sp>
      <p:pic>
        <p:nvPicPr>
          <p:cNvPr id="2" name="Picture 1" descr="Shape&#10;&#10;Description automatically generated with medium confidence">
            <a:extLst>
              <a:ext uri="{FF2B5EF4-FFF2-40B4-BE49-F238E27FC236}">
                <a16:creationId xmlns:a16="http://schemas.microsoft.com/office/drawing/2014/main" id="{6E2C76B9-5F52-F9A2-F72E-45737B2D7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2" name="Picture 2" descr="Linear Regression Explained with Python Examples - Data Analytics">
            <a:extLst>
              <a:ext uri="{FF2B5EF4-FFF2-40B4-BE49-F238E27FC236}">
                <a16:creationId xmlns:a16="http://schemas.microsoft.com/office/drawing/2014/main" id="{58E64AF3-B90F-E01F-8123-C0C38AC0F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83976" y="2260659"/>
            <a:ext cx="3998465" cy="2844741"/>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565B3C1-3106-15CE-3CA7-D96D716A4488}"/>
              </a:ext>
            </a:extLst>
          </p:cNvPr>
          <p:cNvGrpSpPr/>
          <p:nvPr/>
        </p:nvGrpSpPr>
        <p:grpSpPr>
          <a:xfrm>
            <a:off x="7289492" y="1018366"/>
            <a:ext cx="4886131" cy="1026828"/>
            <a:chOff x="7305869" y="116337"/>
            <a:chExt cx="4886131" cy="1026828"/>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6DDE53-5C15-E536-66BE-6DB1FDD814EE}"/>
                    </a:ext>
                  </a:extLst>
                </p:cNvPr>
                <p:cNvSpPr txBox="1"/>
                <p:nvPr/>
              </p:nvSpPr>
              <p:spPr>
                <a:xfrm>
                  <a:off x="7305869" y="496834"/>
                  <a:ext cx="4792950" cy="646331"/>
                </a:xfrm>
                <a:prstGeom prst="rect">
                  <a:avLst/>
                </a:prstGeom>
                <a:noFill/>
              </p:spPr>
              <p:txBody>
                <a:bodyPr wrap="square">
                  <a:spAutoFit/>
                </a:bodyPr>
                <a:lstStyle/>
                <a:p>
                  <a:endParaRPr lang="en-US" sz="1800" dirty="0"/>
                </a:p>
                <a:p>
                  <a:pPr lvl="1"/>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𝑔</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m:t>
                        </m:r>
                        <m:r>
                          <a:rPr lang="en-US" sz="1800">
                            <a:latin typeface="Cambria Math" panose="02040503050406030204" pitchFamily="18" charset="0"/>
                          </a:rPr>
                          <m:t>𝜀</m:t>
                        </m:r>
                        <m:r>
                          <a:rPr lang="en-US" sz="1800">
                            <a:latin typeface="Cambria Math" panose="02040503050406030204" pitchFamily="18" charset="0"/>
                          </a:rPr>
                          <m:t>, </m:t>
                        </m:r>
                        <m:r>
                          <m:rPr>
                            <m:sty m:val="p"/>
                          </m:rPr>
                          <a:rPr lang="en-US" sz="1800">
                            <a:latin typeface="Cambria Math" panose="02040503050406030204" pitchFamily="18" charset="0"/>
                          </a:rPr>
                          <m:t>g</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oMath>
                    </m:oMathPara>
                  </a14:m>
                  <a:endParaRPr lang="en-US" dirty="0"/>
                </a:p>
              </p:txBody>
            </p:sp>
          </mc:Choice>
          <mc:Fallback xmlns="">
            <p:sp>
              <p:nvSpPr>
                <p:cNvPr id="14" name="TextBox 13">
                  <a:extLst>
                    <a:ext uri="{FF2B5EF4-FFF2-40B4-BE49-F238E27FC236}">
                      <a16:creationId xmlns:a16="http://schemas.microsoft.com/office/drawing/2014/main" id="{E76DDE53-5C15-E536-66BE-6DB1FDD814EE}"/>
                    </a:ext>
                  </a:extLst>
                </p:cNvPr>
                <p:cNvSpPr txBox="1">
                  <a:spLocks noRot="1" noChangeAspect="1" noMove="1" noResize="1" noEditPoints="1" noAdjustHandles="1" noChangeArrowheads="1" noChangeShapeType="1" noTextEdit="1"/>
                </p:cNvSpPr>
                <p:nvPr/>
              </p:nvSpPr>
              <p:spPr>
                <a:xfrm>
                  <a:off x="7305869" y="496834"/>
                  <a:ext cx="4792950" cy="646331"/>
                </a:xfrm>
                <a:prstGeom prst="rect">
                  <a:avLst/>
                </a:prstGeom>
                <a:blipFill>
                  <a:blip r:embed="rId4"/>
                  <a:stretch>
                    <a:fillRect b="-754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0958C56-7FD2-1665-600E-BDF10B84938D}"/>
                </a:ext>
              </a:extLst>
            </p:cNvPr>
            <p:cNvSpPr txBox="1"/>
            <p:nvPr/>
          </p:nvSpPr>
          <p:spPr>
            <a:xfrm>
              <a:off x="7532135" y="116337"/>
              <a:ext cx="4659865" cy="369332"/>
            </a:xfrm>
            <a:prstGeom prst="rect">
              <a:avLst/>
            </a:prstGeom>
            <a:noFill/>
          </p:spPr>
          <p:txBody>
            <a:bodyPr wrap="none" rtlCol="0">
              <a:spAutoFit/>
            </a:bodyPr>
            <a:lstStyle/>
            <a:p>
              <a:r>
                <a:rPr lang="en-US" dirty="0"/>
                <a:t>response, </a:t>
              </a:r>
              <a:r>
                <a:rPr lang="en-US" dirty="0">
                  <a:solidFill>
                    <a:schemeClr val="accent1"/>
                  </a:solidFill>
                </a:rPr>
                <a:t>coefficients of correlation</a:t>
              </a:r>
              <a:r>
                <a:rPr lang="en-US" dirty="0"/>
                <a:t>, </a:t>
              </a:r>
              <a:r>
                <a:rPr lang="en-US" dirty="0">
                  <a:solidFill>
                    <a:schemeClr val="accent2"/>
                  </a:solidFill>
                </a:rPr>
                <a:t>predictors</a:t>
              </a:r>
            </a:p>
          </p:txBody>
        </p:sp>
        <p:cxnSp>
          <p:nvCxnSpPr>
            <p:cNvPr id="16" name="Straight Arrow Connector 15">
              <a:extLst>
                <a:ext uri="{FF2B5EF4-FFF2-40B4-BE49-F238E27FC236}">
                  <a16:creationId xmlns:a16="http://schemas.microsoft.com/office/drawing/2014/main" id="{8D1BEEA7-D5FE-4590-82E2-FFC9DCFD20D6}"/>
                </a:ext>
              </a:extLst>
            </p:cNvPr>
            <p:cNvCxnSpPr>
              <a:cxnSpLocks/>
            </p:cNvCxnSpPr>
            <p:nvPr/>
          </p:nvCxnSpPr>
          <p:spPr>
            <a:xfrm>
              <a:off x="8139806" y="496834"/>
              <a:ext cx="0" cy="3138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10B3B19-A820-38EB-F99F-E263EFA7E490}"/>
                </a:ext>
              </a:extLst>
            </p:cNvPr>
            <p:cNvCxnSpPr/>
            <p:nvPr/>
          </p:nvCxnSpPr>
          <p:spPr>
            <a:xfrm flipH="1">
              <a:off x="8809478" y="497534"/>
              <a:ext cx="128588"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1E08C0-9F11-A161-DA03-84A0E31D9742}"/>
                </a:ext>
              </a:extLst>
            </p:cNvPr>
            <p:cNvCxnSpPr>
              <a:cxnSpLocks/>
            </p:cNvCxnSpPr>
            <p:nvPr/>
          </p:nvCxnSpPr>
          <p:spPr>
            <a:xfrm>
              <a:off x="9280967" y="515938"/>
              <a:ext cx="0"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3CF5D7-9DDB-A608-BB04-D270462ADBA6}"/>
                </a:ext>
              </a:extLst>
            </p:cNvPr>
            <p:cNvCxnSpPr>
              <a:cxnSpLocks/>
            </p:cNvCxnSpPr>
            <p:nvPr/>
          </p:nvCxnSpPr>
          <p:spPr>
            <a:xfrm>
              <a:off x="9962004" y="503431"/>
              <a:ext cx="55817"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1A50010-C277-1FD1-B33F-4BAA517BD60C}"/>
                </a:ext>
              </a:extLst>
            </p:cNvPr>
            <p:cNvCxnSpPr>
              <a:cxnSpLocks/>
            </p:cNvCxnSpPr>
            <p:nvPr/>
          </p:nvCxnSpPr>
          <p:spPr>
            <a:xfrm flipH="1">
              <a:off x="10422128" y="485669"/>
              <a:ext cx="690803" cy="3250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5297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15D101-0D5E-4541-990C-45FB23684E64}"/>
                  </a:ext>
                </a:extLst>
              </p:cNvPr>
              <p:cNvSpPr>
                <a:spLocks noGrp="1"/>
              </p:cNvSpPr>
              <p:nvPr>
                <p:ph idx="1"/>
              </p:nvPr>
            </p:nvSpPr>
            <p:spPr>
              <a:xfrm>
                <a:off x="587748" y="1419036"/>
                <a:ext cx="10827179" cy="2148129"/>
              </a:xfrm>
            </p:spPr>
            <p:txBody>
              <a:bodyPr>
                <a:normAutofit/>
              </a:bodyPr>
              <a:lstStyle/>
              <a:p>
                <a:pPr marL="0" indent="0">
                  <a:buNone/>
                </a:pPr>
                <a:r>
                  <a:rPr lang="en-US" sz="2000" b="0" i="0" dirty="0">
                    <a:solidFill>
                      <a:srgbClr val="333333"/>
                    </a:solidFill>
                    <a:effectLst/>
                  </a:rPr>
                  <a:t>The linear regression model assumes that there is a straight-line relationship between the predictors and the response. If the true relationship is far from linear, then virtually all of the conclusions that we draw from the fit are </a:t>
                </a:r>
                <a:r>
                  <a:rPr lang="en-US" sz="2000" b="0" i="0" dirty="0">
                    <a:solidFill>
                      <a:schemeClr val="accent1"/>
                    </a:solidFill>
                    <a:effectLst/>
                  </a:rPr>
                  <a:t>suspicious</a:t>
                </a:r>
                <a:r>
                  <a:rPr lang="en-US" sz="2000" b="0" i="0" dirty="0">
                    <a:solidFill>
                      <a:srgbClr val="333333"/>
                    </a:solidFill>
                    <a:effectLst/>
                  </a:rPr>
                  <a:t>. In addition, the prediction accuracy of the model can be significantly reduced. </a:t>
                </a:r>
              </a:p>
              <a:p>
                <a:pPr marL="0" indent="0">
                  <a:buNone/>
                </a:pPr>
                <a:r>
                  <a:rPr lang="en-US" altLang="en-US" sz="2000" dirty="0">
                    <a:solidFill>
                      <a:srgbClr val="333333"/>
                    </a:solidFill>
                  </a:rPr>
                  <a:t>If the residual plot indicates that there are non-linear associations in the data, then a simple approach is to use non-linear transformations of the predictors, such as log(X), Sqrt(X), and </a:t>
                </a:r>
                <a14:m>
                  <m:oMath xmlns:m="http://schemas.openxmlformats.org/officeDocument/2006/math">
                    <m:sSup>
                      <m:sSupPr>
                        <m:ctrlPr>
                          <a:rPr lang="en-US" altLang="en-US" sz="2000" i="1" smtClean="0">
                            <a:solidFill>
                              <a:srgbClr val="333333"/>
                            </a:solidFill>
                            <a:latin typeface="Cambria Math" panose="02040503050406030204" pitchFamily="18" charset="0"/>
                          </a:rPr>
                        </m:ctrlPr>
                      </m:sSupPr>
                      <m:e>
                        <m:r>
                          <a:rPr lang="en-US" altLang="en-US" sz="2000" b="0" i="1" smtClean="0">
                            <a:solidFill>
                              <a:srgbClr val="333333"/>
                            </a:solidFill>
                            <a:latin typeface="Cambria Math" panose="02040503050406030204" pitchFamily="18" charset="0"/>
                          </a:rPr>
                          <m:t>𝑋</m:t>
                        </m:r>
                      </m:e>
                      <m:sup>
                        <m:r>
                          <a:rPr lang="en-US" altLang="en-US" sz="2000" b="0" i="1" smtClean="0">
                            <a:solidFill>
                              <a:srgbClr val="333333"/>
                            </a:solidFill>
                            <a:latin typeface="Cambria Math" panose="02040503050406030204" pitchFamily="18" charset="0"/>
                          </a:rPr>
                          <m:t>2</m:t>
                        </m:r>
                      </m:sup>
                    </m:sSup>
                  </m:oMath>
                </a14:m>
                <a:r>
                  <a:rPr lang="en-US" altLang="en-US" sz="2000" dirty="0">
                    <a:solidFill>
                      <a:srgbClr val="333333"/>
                    </a:solidFill>
                  </a:rPr>
                  <a:t> in the regression model.</a:t>
                </a:r>
              </a:p>
            </p:txBody>
          </p:sp>
        </mc:Choice>
        <mc:Fallback xmlns="">
          <p:sp>
            <p:nvSpPr>
              <p:cNvPr id="3" name="Content Placeholder 2">
                <a:extLst>
                  <a:ext uri="{FF2B5EF4-FFF2-40B4-BE49-F238E27FC236}">
                    <a16:creationId xmlns:a16="http://schemas.microsoft.com/office/drawing/2014/main" id="{E715D101-0D5E-4541-990C-45FB23684E64}"/>
                  </a:ext>
                </a:extLst>
              </p:cNvPr>
              <p:cNvSpPr>
                <a:spLocks noGrp="1" noRot="1" noChangeAspect="1" noMove="1" noResize="1" noEditPoints="1" noAdjustHandles="1" noChangeArrowheads="1" noChangeShapeType="1" noTextEdit="1"/>
              </p:cNvSpPr>
              <p:nvPr>
                <p:ph idx="1"/>
              </p:nvPr>
            </p:nvSpPr>
            <p:spPr>
              <a:xfrm>
                <a:off x="587748" y="1419036"/>
                <a:ext cx="10827179" cy="2148129"/>
              </a:xfrm>
              <a:blipFill>
                <a:blip r:embed="rId2"/>
                <a:stretch>
                  <a:fillRect l="-563" t="-3125" r="-56" b="-48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F3CDA6-95CB-4497-9EB6-CF9D9F7C9412}"/>
              </a:ext>
            </a:extLst>
          </p:cNvPr>
          <p:cNvSpPr>
            <a:spLocks noGrp="1"/>
          </p:cNvSpPr>
          <p:nvPr>
            <p:ph type="sldNum" sz="quarter" idx="12"/>
          </p:nvPr>
        </p:nvSpPr>
        <p:spPr/>
        <p:txBody>
          <a:bodyPr/>
          <a:lstStyle/>
          <a:p>
            <a:fld id="{5C35FCF4-C3EF-BD43-82E0-05BC237DAD2A}" type="slidenum">
              <a:rPr lang="en-US" smtClean="0"/>
              <a:pPr/>
              <a:t>12</a:t>
            </a:fld>
            <a:endParaRPr lang="en-US" dirty="0"/>
          </a:p>
        </p:txBody>
      </p:sp>
      <p:sp>
        <p:nvSpPr>
          <p:cNvPr id="5" name="Title 1">
            <a:extLst>
              <a:ext uri="{FF2B5EF4-FFF2-40B4-BE49-F238E27FC236}">
                <a16:creationId xmlns:a16="http://schemas.microsoft.com/office/drawing/2014/main" id="{EC3F1418-A808-4595-9773-F13735B0356E}"/>
              </a:ext>
            </a:extLst>
          </p:cNvPr>
          <p:cNvSpPr>
            <a:spLocks noGrp="1"/>
          </p:cNvSpPr>
          <p:nvPr>
            <p:ph type="title"/>
          </p:nvPr>
        </p:nvSpPr>
        <p:spPr>
          <a:xfrm>
            <a:off x="433774" y="465166"/>
            <a:ext cx="10662034" cy="1033463"/>
          </a:xfrm>
        </p:spPr>
        <p:txBody>
          <a:bodyPr>
            <a:normAutofit fontScale="90000"/>
          </a:bodyPr>
          <a:lstStyle/>
          <a:p>
            <a:r>
              <a:rPr lang="en-CA" sz="5300" dirty="0">
                <a:solidFill>
                  <a:srgbClr val="0070C0"/>
                </a:solidFill>
                <a:latin typeface="+mj-lt"/>
              </a:rPr>
              <a:t>1. Linearity Assumption</a:t>
            </a:r>
            <a:br>
              <a:rPr lang="en-CA" sz="2400" b="0" i="0" dirty="0">
                <a:solidFill>
                  <a:srgbClr val="00008B"/>
                </a:solidFill>
                <a:effectLst/>
                <a:latin typeface="Helvetica Neue"/>
              </a:rPr>
            </a:br>
            <a:endParaRPr lang="en-CA" sz="4400" i="0" dirty="0">
              <a:solidFill>
                <a:srgbClr val="0070C0"/>
              </a:solidFill>
              <a:effectLst/>
              <a:latin typeface="+mj-lt"/>
            </a:endParaRPr>
          </a:p>
        </p:txBody>
      </p:sp>
      <p:pic>
        <p:nvPicPr>
          <p:cNvPr id="9" name="Picture 8">
            <a:extLst>
              <a:ext uri="{FF2B5EF4-FFF2-40B4-BE49-F238E27FC236}">
                <a16:creationId xmlns:a16="http://schemas.microsoft.com/office/drawing/2014/main" id="{26CB1896-6675-421F-871D-B3C752731304}"/>
              </a:ext>
            </a:extLst>
          </p:cNvPr>
          <p:cNvPicPr>
            <a:picLocks noChangeAspect="1"/>
          </p:cNvPicPr>
          <p:nvPr/>
        </p:nvPicPr>
        <p:blipFill>
          <a:blip r:embed="rId3"/>
          <a:stretch>
            <a:fillRect/>
          </a:stretch>
        </p:blipFill>
        <p:spPr>
          <a:xfrm>
            <a:off x="2958870" y="3717890"/>
            <a:ext cx="6253581" cy="2949802"/>
          </a:xfrm>
          <a:prstGeom prst="rect">
            <a:avLst/>
          </a:prstGeom>
        </p:spPr>
      </p:pic>
      <p:pic>
        <p:nvPicPr>
          <p:cNvPr id="2" name="Picture 1" descr="Shape&#10;&#10;Description automatically generated with medium confidence">
            <a:extLst>
              <a:ext uri="{FF2B5EF4-FFF2-40B4-BE49-F238E27FC236}">
                <a16:creationId xmlns:a16="http://schemas.microsoft.com/office/drawing/2014/main" id="{E39B1A28-B790-C3ED-2386-9EAEFBCEB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27932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Advertising</a:t>
            </a:r>
            <a:r>
              <a:rPr lang="zh-CN" altLang="en-US" dirty="0">
                <a:solidFill>
                  <a:schemeClr val="accent1"/>
                </a:solidFill>
              </a:rPr>
              <a:t> </a:t>
            </a:r>
            <a:r>
              <a:rPr lang="en-US" altLang="zh-CN" dirty="0">
                <a:solidFill>
                  <a:schemeClr val="accent1"/>
                </a:solidFill>
              </a:rPr>
              <a:t>data</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13</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C5FC9F11-00DE-361E-5EC5-65EDA3D6E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 name="Content Placeholder 9" descr="A picture containing text, screenshot, diagram&#10;&#10;Description automatically generated">
            <a:extLst>
              <a:ext uri="{FF2B5EF4-FFF2-40B4-BE49-F238E27FC236}">
                <a16:creationId xmlns:a16="http://schemas.microsoft.com/office/drawing/2014/main" id="{7ACF19F3-1C78-0146-83B2-89E719759F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3124" y="1627833"/>
            <a:ext cx="4911079" cy="4911079"/>
          </a:xfrm>
        </p:spPr>
      </p:pic>
      <p:sp>
        <p:nvSpPr>
          <p:cNvPr id="11" name="TextBox 10">
            <a:extLst>
              <a:ext uri="{FF2B5EF4-FFF2-40B4-BE49-F238E27FC236}">
                <a16:creationId xmlns:a16="http://schemas.microsoft.com/office/drawing/2014/main" id="{FDFB4910-BD36-FAB3-73EF-D6F8B2E5E450}"/>
              </a:ext>
            </a:extLst>
          </p:cNvPr>
          <p:cNvSpPr txBox="1"/>
          <p:nvPr/>
        </p:nvSpPr>
        <p:spPr>
          <a:xfrm>
            <a:off x="5439163" y="2896491"/>
            <a:ext cx="6074027" cy="2031325"/>
          </a:xfrm>
          <a:prstGeom prst="rect">
            <a:avLst/>
          </a:prstGeom>
          <a:noFill/>
        </p:spPr>
        <p:txBody>
          <a:bodyPr wrap="square" rtlCol="0">
            <a:spAutoFit/>
          </a:bodyPr>
          <a:lstStyle/>
          <a:p>
            <a:pPr algn="l"/>
            <a:r>
              <a:rPr lang="en-US" sz="1800" b="0" i="0" u="none" strike="noStrike" baseline="0" dirty="0">
                <a:latin typeface="LMRoman10-Regular"/>
              </a:rPr>
              <a:t>model&lt;-lm(</a:t>
            </a:r>
            <a:r>
              <a:rPr lang="en-US" sz="1800" b="0" i="0" u="none" strike="noStrike" baseline="0" dirty="0" err="1">
                <a:latin typeface="LMRoman10-Regular"/>
              </a:rPr>
              <a:t>sale~tv+radio+tv:radio</a:t>
            </a:r>
            <a:r>
              <a:rPr lang="en-US" sz="1800" b="0" i="0" u="none" strike="noStrike" baseline="0" dirty="0">
                <a:latin typeface="LMRoman10-Regular"/>
              </a:rPr>
              <a:t>, data=Advertising)</a:t>
            </a:r>
          </a:p>
          <a:p>
            <a:pPr algn="l"/>
            <a:endParaRPr lang="en-US" dirty="0">
              <a:latin typeface="LMRoman10-Regular"/>
            </a:endParaRPr>
          </a:p>
          <a:p>
            <a:pPr algn="l"/>
            <a:r>
              <a:rPr lang="en-US" sz="1800" b="0" i="0" u="none" strike="noStrike" baseline="0" dirty="0">
                <a:latin typeface="LMRoman10-Regular"/>
              </a:rPr>
              <a:t>There appears to be a little pattern in the residuals,</a:t>
            </a:r>
          </a:p>
          <a:p>
            <a:pPr algn="l"/>
            <a:r>
              <a:rPr lang="en-US" sz="1800" b="0" i="0" u="none" strike="noStrike" baseline="0" dirty="0">
                <a:latin typeface="LMRoman10-Regular"/>
              </a:rPr>
              <a:t>suggesting that the quadratic term or logarithmic might improve the fit to the data.</a:t>
            </a:r>
          </a:p>
          <a:p>
            <a:pPr algn="l"/>
            <a:endParaRPr lang="en-US" dirty="0">
              <a:latin typeface="LMRoman10-Regular"/>
            </a:endParaRPr>
          </a:p>
          <a:p>
            <a:pPr algn="l"/>
            <a:endParaRPr lang="en-US" dirty="0"/>
          </a:p>
        </p:txBody>
      </p:sp>
    </p:spTree>
    <p:extLst>
      <p:ext uri="{BB962C8B-B14F-4D97-AF65-F5344CB8AC3E}">
        <p14:creationId xmlns:p14="http://schemas.microsoft.com/office/powerpoint/2010/main" val="3919820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708254" y="634946"/>
            <a:ext cx="10515600" cy="777875"/>
          </a:xfrm>
        </p:spPr>
        <p:txBody>
          <a:bodyPr>
            <a:normAutofit/>
          </a:bodyPr>
          <a:lstStyle/>
          <a:p>
            <a:pPr algn="ctr"/>
            <a:r>
              <a:rPr lang="en-US" altLang="zh-CN" dirty="0">
                <a:solidFill>
                  <a:schemeClr val="accent1"/>
                </a:solidFill>
              </a:rPr>
              <a:t>Advertising</a:t>
            </a:r>
            <a:r>
              <a:rPr lang="zh-CN" altLang="en-US" dirty="0">
                <a:solidFill>
                  <a:schemeClr val="accent1"/>
                </a:solidFill>
              </a:rPr>
              <a:t> </a:t>
            </a:r>
            <a:r>
              <a:rPr lang="en-US" altLang="zh-CN" dirty="0">
                <a:solidFill>
                  <a:schemeClr val="accent1"/>
                </a:solidFill>
              </a:rPr>
              <a:t>data:</a:t>
            </a:r>
            <a:r>
              <a:rPr lang="zh-CN" altLang="en-US" dirty="0">
                <a:solidFill>
                  <a:schemeClr val="accent1"/>
                </a:solidFill>
              </a:rPr>
              <a:t> </a:t>
            </a:r>
            <a:r>
              <a:rPr lang="en-US" altLang="zh-CN" dirty="0">
                <a:solidFill>
                  <a:schemeClr val="accent1"/>
                </a:solidFill>
              </a:rPr>
              <a:t>Pairwise</a:t>
            </a:r>
            <a:r>
              <a:rPr lang="zh-CN" altLang="en-US" dirty="0">
                <a:solidFill>
                  <a:schemeClr val="accent1"/>
                </a:solidFill>
              </a:rPr>
              <a:t> </a:t>
            </a:r>
            <a:r>
              <a:rPr lang="en-US" altLang="zh-CN" dirty="0">
                <a:solidFill>
                  <a:schemeClr val="accent1"/>
                </a:solidFill>
              </a:rPr>
              <a:t>correlation</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14</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7A2AF6B2-8A37-B60D-843A-CC5B6D50B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9" name="Content Placeholder 8" descr="A screenshot of a graph&#10;&#10;Description automatically generated with medium confidence">
            <a:extLst>
              <a:ext uri="{FF2B5EF4-FFF2-40B4-BE49-F238E27FC236}">
                <a16:creationId xmlns:a16="http://schemas.microsoft.com/office/drawing/2014/main" id="{11892458-6DF3-F44F-49CF-EADA39AE8E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118" y="1326116"/>
            <a:ext cx="5317506" cy="5317506"/>
          </a:xfrm>
        </p:spPr>
      </p:pic>
      <p:pic>
        <p:nvPicPr>
          <p:cNvPr id="11" name="Picture 10">
            <a:extLst>
              <a:ext uri="{FF2B5EF4-FFF2-40B4-BE49-F238E27FC236}">
                <a16:creationId xmlns:a16="http://schemas.microsoft.com/office/drawing/2014/main" id="{8DF2B6F0-A2D5-3B6C-DF6C-5A497F876BD9}"/>
              </a:ext>
            </a:extLst>
          </p:cNvPr>
          <p:cNvPicPr>
            <a:picLocks noChangeAspect="1"/>
          </p:cNvPicPr>
          <p:nvPr/>
        </p:nvPicPr>
        <p:blipFill>
          <a:blip r:embed="rId4"/>
          <a:stretch>
            <a:fillRect/>
          </a:stretch>
        </p:blipFill>
        <p:spPr>
          <a:xfrm>
            <a:off x="6096000" y="1447957"/>
            <a:ext cx="5982218" cy="1737511"/>
          </a:xfrm>
          <a:prstGeom prst="rect">
            <a:avLst/>
          </a:prstGeom>
        </p:spPr>
      </p:pic>
      <p:pic>
        <p:nvPicPr>
          <p:cNvPr id="13" name="Picture 12" descr="A picture containing text, screenshot, font, diagram&#10;&#10;Description automatically generated">
            <a:extLst>
              <a:ext uri="{FF2B5EF4-FFF2-40B4-BE49-F238E27FC236}">
                <a16:creationId xmlns:a16="http://schemas.microsoft.com/office/drawing/2014/main" id="{80C4EFDB-9383-3496-01C5-C23DC3DEA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2707" y="3275719"/>
            <a:ext cx="5650558" cy="3445756"/>
          </a:xfrm>
          <a:prstGeom prst="rect">
            <a:avLst/>
          </a:prstGeom>
        </p:spPr>
      </p:pic>
      <p:sp>
        <p:nvSpPr>
          <p:cNvPr id="14" name="TextBox 13">
            <a:extLst>
              <a:ext uri="{FF2B5EF4-FFF2-40B4-BE49-F238E27FC236}">
                <a16:creationId xmlns:a16="http://schemas.microsoft.com/office/drawing/2014/main" id="{D2737DDC-1CAB-EA00-4CCF-58D4CC7F37BE}"/>
              </a:ext>
            </a:extLst>
          </p:cNvPr>
          <p:cNvSpPr txBox="1"/>
          <p:nvPr/>
        </p:nvSpPr>
        <p:spPr>
          <a:xfrm>
            <a:off x="9087109" y="5156021"/>
            <a:ext cx="2743199" cy="1200329"/>
          </a:xfrm>
          <a:prstGeom prst="rect">
            <a:avLst/>
          </a:prstGeom>
          <a:noFill/>
        </p:spPr>
        <p:txBody>
          <a:bodyPr wrap="square" rtlCol="0">
            <a:spAutoFit/>
          </a:bodyPr>
          <a:lstStyle/>
          <a:p>
            <a:r>
              <a:rPr lang="en-US" dirty="0"/>
              <a:t>Conclusion: residuals from third order model do not have an obvious pattern with fitted values. </a:t>
            </a:r>
          </a:p>
        </p:txBody>
      </p:sp>
    </p:spTree>
    <p:extLst>
      <p:ext uri="{BB962C8B-B14F-4D97-AF65-F5344CB8AC3E}">
        <p14:creationId xmlns:p14="http://schemas.microsoft.com/office/powerpoint/2010/main" val="44242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15</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16</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15</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sp>
        <p:nvSpPr>
          <p:cNvPr id="5" name="TextBox 4">
            <a:extLst>
              <a:ext uri="{FF2B5EF4-FFF2-40B4-BE49-F238E27FC236}">
                <a16:creationId xmlns:a16="http://schemas.microsoft.com/office/drawing/2014/main" id="{362F6550-EB52-C24B-1BCF-B64AA27AD290}"/>
              </a:ext>
            </a:extLst>
          </p:cNvPr>
          <p:cNvSpPr txBox="1"/>
          <p:nvPr/>
        </p:nvSpPr>
        <p:spPr>
          <a:xfrm>
            <a:off x="5230761" y="1846021"/>
            <a:ext cx="6102220" cy="2308324"/>
          </a:xfrm>
          <a:prstGeom prst="rect">
            <a:avLst/>
          </a:prstGeom>
          <a:noFill/>
        </p:spPr>
        <p:txBody>
          <a:bodyPr wrap="square">
            <a:spAutoFit/>
          </a:bodyPr>
          <a:lstStyle/>
          <a:p>
            <a:r>
              <a:rPr lang="en-US" sz="1800" b="0" i="0" dirty="0">
                <a:solidFill>
                  <a:srgbClr val="333333"/>
                </a:solidFill>
                <a:effectLst/>
              </a:rPr>
              <a:t>From the clerical staff work hours, use residual plots to conduct a residual analysis of the data. </a:t>
            </a:r>
          </a:p>
          <a:p>
            <a:r>
              <a:rPr lang="en-US" dirty="0">
                <a:solidFill>
                  <a:srgbClr val="333333"/>
                </a:solidFill>
              </a:rPr>
              <a:t>Begin with the model: Y ~ X2 + X4 + X5</a:t>
            </a:r>
          </a:p>
          <a:p>
            <a:endParaRPr lang="en-US" dirty="0">
              <a:solidFill>
                <a:srgbClr val="333333"/>
              </a:solidFill>
            </a:endParaRPr>
          </a:p>
          <a:p>
            <a:pPr marL="342900" indent="-342900">
              <a:buFont typeface="+mj-lt"/>
              <a:buAutoNum type="arabicPeriod"/>
            </a:pPr>
            <a:r>
              <a:rPr lang="en-US" sz="1800" dirty="0"/>
              <a:t>Check whether this model meets the linearity assumption</a:t>
            </a:r>
          </a:p>
          <a:p>
            <a:pPr marL="342900" indent="-342900">
              <a:buFont typeface="+mj-lt"/>
              <a:buAutoNum type="arabicPeriod"/>
            </a:pPr>
            <a:r>
              <a:rPr lang="en-US" sz="1800" dirty="0"/>
              <a:t>If it doesn’t (it doesn’t), use </a:t>
            </a:r>
            <a:r>
              <a:rPr lang="en-US" sz="1800" dirty="0" err="1"/>
              <a:t>ggpairs</a:t>
            </a:r>
            <a:r>
              <a:rPr lang="en-US" sz="1800" dirty="0"/>
              <a:t>() to identify potential terms that might be transformed in a higher order model.</a:t>
            </a:r>
          </a:p>
          <a:p>
            <a:pPr marL="342900" indent="-342900">
              <a:buFont typeface="+mj-lt"/>
              <a:buAutoNum type="arabicPeriod"/>
            </a:pPr>
            <a:r>
              <a:rPr lang="en-US" sz="1800" dirty="0"/>
              <a:t>Fit that higher order model and evaluate.</a:t>
            </a:r>
            <a:endParaRPr lang="en-CA" sz="1800" dirty="0"/>
          </a:p>
        </p:txBody>
      </p:sp>
    </p:spTree>
    <p:extLst>
      <p:ext uri="{BB962C8B-B14F-4D97-AF65-F5344CB8AC3E}">
        <p14:creationId xmlns:p14="http://schemas.microsoft.com/office/powerpoint/2010/main" val="62269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16</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16</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16</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pic>
        <p:nvPicPr>
          <p:cNvPr id="10" name="Picture 9">
            <a:extLst>
              <a:ext uri="{FF2B5EF4-FFF2-40B4-BE49-F238E27FC236}">
                <a16:creationId xmlns:a16="http://schemas.microsoft.com/office/drawing/2014/main" id="{1BBBBE35-C26B-9F85-D52A-FB6C2C64A9A5}"/>
              </a:ext>
            </a:extLst>
          </p:cNvPr>
          <p:cNvPicPr>
            <a:picLocks noChangeAspect="1"/>
          </p:cNvPicPr>
          <p:nvPr/>
        </p:nvPicPr>
        <p:blipFill>
          <a:blip r:embed="rId5"/>
          <a:stretch>
            <a:fillRect/>
          </a:stretch>
        </p:blipFill>
        <p:spPr>
          <a:xfrm>
            <a:off x="128344" y="133811"/>
            <a:ext cx="4665306" cy="3398567"/>
          </a:xfrm>
          <a:prstGeom prst="rect">
            <a:avLst/>
          </a:prstGeom>
        </p:spPr>
      </p:pic>
      <p:pic>
        <p:nvPicPr>
          <p:cNvPr id="16" name="Picture 15">
            <a:extLst>
              <a:ext uri="{FF2B5EF4-FFF2-40B4-BE49-F238E27FC236}">
                <a16:creationId xmlns:a16="http://schemas.microsoft.com/office/drawing/2014/main" id="{73F48D50-E456-DF63-36AE-2107CA7148FF}"/>
              </a:ext>
            </a:extLst>
          </p:cNvPr>
          <p:cNvPicPr>
            <a:picLocks noChangeAspect="1"/>
          </p:cNvPicPr>
          <p:nvPr/>
        </p:nvPicPr>
        <p:blipFill>
          <a:blip r:embed="rId6"/>
          <a:stretch>
            <a:fillRect/>
          </a:stretch>
        </p:blipFill>
        <p:spPr>
          <a:xfrm>
            <a:off x="128345" y="3624386"/>
            <a:ext cx="4665306" cy="3097089"/>
          </a:xfrm>
          <a:prstGeom prst="rect">
            <a:avLst/>
          </a:prstGeom>
        </p:spPr>
      </p:pic>
      <p:sp>
        <p:nvSpPr>
          <p:cNvPr id="17" name="TextBox 16">
            <a:extLst>
              <a:ext uri="{FF2B5EF4-FFF2-40B4-BE49-F238E27FC236}">
                <a16:creationId xmlns:a16="http://schemas.microsoft.com/office/drawing/2014/main" id="{4FED7341-D29E-7928-072B-96A2A63FE538}"/>
              </a:ext>
            </a:extLst>
          </p:cNvPr>
          <p:cNvSpPr txBox="1"/>
          <p:nvPr/>
        </p:nvSpPr>
        <p:spPr>
          <a:xfrm>
            <a:off x="5230761" y="2071396"/>
            <a:ext cx="6342114" cy="2031325"/>
          </a:xfrm>
          <a:prstGeom prst="rect">
            <a:avLst/>
          </a:prstGeom>
          <a:noFill/>
        </p:spPr>
        <p:txBody>
          <a:bodyPr wrap="square" rtlCol="0">
            <a:spAutoFit/>
          </a:bodyPr>
          <a:lstStyle/>
          <a:p>
            <a:r>
              <a:rPr lang="en-US" dirty="0"/>
              <a:t>Pattern is not quite obvious with plot, but observable. Maybe better with </a:t>
            </a:r>
            <a:r>
              <a:rPr lang="en-US" dirty="0" err="1"/>
              <a:t>ggplot</a:t>
            </a:r>
            <a:r>
              <a:rPr lang="en-US" dirty="0"/>
              <a:t>() as it can fit a line to data</a:t>
            </a:r>
          </a:p>
          <a:p>
            <a:endParaRPr lang="en-US" dirty="0"/>
          </a:p>
          <a:p>
            <a:r>
              <a:rPr lang="en-US" dirty="0"/>
              <a:t>Based on these two figures, we observed patterns between residuals of the model and response. </a:t>
            </a:r>
          </a:p>
          <a:p>
            <a:endParaRPr lang="en-US" dirty="0"/>
          </a:p>
          <a:p>
            <a:r>
              <a:rPr lang="en-US" dirty="0"/>
              <a:t>&gt;&gt;This model does not satisfy the linearity assumption. </a:t>
            </a:r>
          </a:p>
        </p:txBody>
      </p:sp>
    </p:spTree>
    <p:extLst>
      <p:ext uri="{BB962C8B-B14F-4D97-AF65-F5344CB8AC3E}">
        <p14:creationId xmlns:p14="http://schemas.microsoft.com/office/powerpoint/2010/main" val="2394251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17</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16</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17</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sp>
        <p:nvSpPr>
          <p:cNvPr id="2" name="TextBox 1">
            <a:extLst>
              <a:ext uri="{FF2B5EF4-FFF2-40B4-BE49-F238E27FC236}">
                <a16:creationId xmlns:a16="http://schemas.microsoft.com/office/drawing/2014/main" id="{5A540935-11DE-A41C-54F4-D152AA052792}"/>
              </a:ext>
            </a:extLst>
          </p:cNvPr>
          <p:cNvSpPr txBox="1"/>
          <p:nvPr/>
        </p:nvSpPr>
        <p:spPr>
          <a:xfrm>
            <a:off x="5113316" y="1878902"/>
            <a:ext cx="6557615" cy="1323439"/>
          </a:xfrm>
          <a:prstGeom prst="rect">
            <a:avLst/>
          </a:prstGeom>
          <a:noFill/>
        </p:spPr>
        <p:txBody>
          <a:bodyPr wrap="square" rtlCol="0">
            <a:spAutoFit/>
          </a:bodyPr>
          <a:lstStyle/>
          <a:p>
            <a:r>
              <a:rPr lang="en-US" sz="1600" dirty="0"/>
              <a:t>Optimal models from the problem 15: </a:t>
            </a:r>
          </a:p>
          <a:p>
            <a:r>
              <a:rPr lang="en-US" sz="1600" dirty="0"/>
              <a:t>optimal_model_approach1=lm(Y ~ X2+X4+X5+I(X2^2), data=workhours)</a:t>
            </a:r>
          </a:p>
          <a:p>
            <a:r>
              <a:rPr lang="en-US" sz="1600" dirty="0"/>
              <a:t>optimal_model_approach2=lm(Y ~ X2+X4+X5+I(X2^2), data=workhours)</a:t>
            </a:r>
          </a:p>
          <a:p>
            <a:r>
              <a:rPr lang="en-US" sz="1600" dirty="0"/>
              <a:t>optimal_model_approach3 &lt;-lm(Y~(X1+X2+X3+X4+X5+X6+X1:X6+X2:X6), data=workhours)</a:t>
            </a:r>
          </a:p>
        </p:txBody>
      </p:sp>
      <p:pic>
        <p:nvPicPr>
          <p:cNvPr id="11" name="Picture 10" descr="A picture containing text, screenshot, line, diagram&#10;&#10;Description automatically generated">
            <a:extLst>
              <a:ext uri="{FF2B5EF4-FFF2-40B4-BE49-F238E27FC236}">
                <a16:creationId xmlns:a16="http://schemas.microsoft.com/office/drawing/2014/main" id="{22E1ECF0-F365-AABD-0EB9-13C72D84AB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13316" y="3200859"/>
            <a:ext cx="4646928" cy="3151284"/>
          </a:xfrm>
          <a:prstGeom prst="rect">
            <a:avLst/>
          </a:prstGeom>
        </p:spPr>
      </p:pic>
      <p:sp>
        <p:nvSpPr>
          <p:cNvPr id="13" name="TextBox 12">
            <a:extLst>
              <a:ext uri="{FF2B5EF4-FFF2-40B4-BE49-F238E27FC236}">
                <a16:creationId xmlns:a16="http://schemas.microsoft.com/office/drawing/2014/main" id="{3393274E-CFF8-49E1-22A0-79F70937C14F}"/>
              </a:ext>
            </a:extLst>
          </p:cNvPr>
          <p:cNvSpPr txBox="1"/>
          <p:nvPr/>
        </p:nvSpPr>
        <p:spPr>
          <a:xfrm>
            <a:off x="9851571" y="4381066"/>
            <a:ext cx="2193423" cy="1200329"/>
          </a:xfrm>
          <a:prstGeom prst="rect">
            <a:avLst/>
          </a:prstGeom>
          <a:noFill/>
        </p:spPr>
        <p:txBody>
          <a:bodyPr wrap="square">
            <a:spAutoFit/>
          </a:bodyPr>
          <a:lstStyle/>
          <a:p>
            <a:r>
              <a:rPr lang="en-US" dirty="0"/>
              <a:t>The bottom two models appear to meet linearity assumption. </a:t>
            </a:r>
          </a:p>
        </p:txBody>
      </p:sp>
    </p:spTree>
    <p:extLst>
      <p:ext uri="{BB962C8B-B14F-4D97-AF65-F5344CB8AC3E}">
        <p14:creationId xmlns:p14="http://schemas.microsoft.com/office/powerpoint/2010/main" val="265420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152964-20C7-40AA-931C-ADC0755D9E07}"/>
              </a:ext>
            </a:extLst>
          </p:cNvPr>
          <p:cNvSpPr>
            <a:spLocks noGrp="1"/>
          </p:cNvSpPr>
          <p:nvPr>
            <p:ph type="sldNum" sz="quarter" idx="12"/>
          </p:nvPr>
        </p:nvSpPr>
        <p:spPr/>
        <p:txBody>
          <a:bodyPr/>
          <a:lstStyle/>
          <a:p>
            <a:fld id="{5C35FCF4-C3EF-BD43-82E0-05BC237DAD2A}" type="slidenum">
              <a:rPr lang="en-US" smtClean="0"/>
              <a:pPr/>
              <a:t>18</a:t>
            </a:fld>
            <a:endParaRPr lang="en-US" dirty="0"/>
          </a:p>
        </p:txBody>
      </p:sp>
      <p:sp>
        <p:nvSpPr>
          <p:cNvPr id="5" name="Title 1">
            <a:extLst>
              <a:ext uri="{FF2B5EF4-FFF2-40B4-BE49-F238E27FC236}">
                <a16:creationId xmlns:a16="http://schemas.microsoft.com/office/drawing/2014/main" id="{EAF3C7A2-9978-4D52-8C88-A4BD7242BFA3}"/>
              </a:ext>
            </a:extLst>
          </p:cNvPr>
          <p:cNvSpPr>
            <a:spLocks noGrp="1"/>
          </p:cNvSpPr>
          <p:nvPr>
            <p:ph type="title"/>
          </p:nvPr>
        </p:nvSpPr>
        <p:spPr>
          <a:xfrm>
            <a:off x="433774" y="465166"/>
            <a:ext cx="10662034" cy="1033463"/>
          </a:xfrm>
        </p:spPr>
        <p:txBody>
          <a:bodyPr>
            <a:normAutofit/>
          </a:bodyPr>
          <a:lstStyle/>
          <a:p>
            <a:r>
              <a:rPr lang="en-CA" dirty="0">
                <a:solidFill>
                  <a:srgbClr val="0070C0"/>
                </a:solidFill>
                <a:latin typeface="+mj-lt"/>
              </a:rPr>
              <a:t>2. Independence Assumption</a:t>
            </a:r>
            <a:endParaRPr lang="en-CA" i="0" dirty="0">
              <a:solidFill>
                <a:srgbClr val="0070C0"/>
              </a:solidFill>
              <a:effectLst/>
              <a:latin typeface="+mj-lt"/>
            </a:endParaRPr>
          </a:p>
        </p:txBody>
      </p:sp>
      <p:pic>
        <p:nvPicPr>
          <p:cNvPr id="2" name="Picture 1" descr="Shape&#10;&#10;Description automatically generated with medium confidence">
            <a:extLst>
              <a:ext uri="{FF2B5EF4-FFF2-40B4-BE49-F238E27FC236}">
                <a16:creationId xmlns:a16="http://schemas.microsoft.com/office/drawing/2014/main" id="{DF15FB92-E330-1C4D-9183-FEDF98FF6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TextBox 2">
            <a:extLst>
              <a:ext uri="{FF2B5EF4-FFF2-40B4-BE49-F238E27FC236}">
                <a16:creationId xmlns:a16="http://schemas.microsoft.com/office/drawing/2014/main" id="{1AC27EC3-3983-B6EC-C2B8-53DEFEA8DC65}"/>
              </a:ext>
            </a:extLst>
          </p:cNvPr>
          <p:cNvSpPr txBox="1"/>
          <p:nvPr/>
        </p:nvSpPr>
        <p:spPr>
          <a:xfrm>
            <a:off x="373348" y="1736009"/>
            <a:ext cx="10552800" cy="4247317"/>
          </a:xfrm>
          <a:prstGeom prst="rect">
            <a:avLst/>
          </a:prstGeom>
          <a:noFill/>
        </p:spPr>
        <p:txBody>
          <a:bodyPr wrap="square" rtlCol="0">
            <a:spAutoFit/>
          </a:bodyPr>
          <a:lstStyle/>
          <a:p>
            <a:pPr algn="l"/>
            <a:r>
              <a:rPr lang="en-US" b="0" i="0" u="none" strike="noStrike" baseline="0" dirty="0"/>
              <a:t>An important assumption of the linear regression model is that the error terms, </a:t>
            </a:r>
            <a:r>
              <a:rPr lang="en-US" b="0" i="1" u="none" strike="noStrike" baseline="0" dirty="0"/>
              <a:t>ϵ</a:t>
            </a:r>
            <a:r>
              <a:rPr lang="en-US" b="0" i="0" u="none" strike="noStrike" baseline="0" dirty="0"/>
              <a:t>1</a:t>
            </a:r>
            <a:r>
              <a:rPr lang="en-US" b="0" i="1" u="none" strike="noStrike" baseline="0" dirty="0"/>
              <a:t>, ϵ</a:t>
            </a:r>
            <a:r>
              <a:rPr lang="en-US" b="0" i="0" u="none" strike="noStrike" baseline="0" dirty="0"/>
              <a:t>2</a:t>
            </a:r>
            <a:r>
              <a:rPr lang="en-US" b="0" i="1" u="none" strike="noStrike" baseline="0" dirty="0"/>
              <a:t>, ϵ</a:t>
            </a:r>
            <a:r>
              <a:rPr lang="en-US" b="0" i="0" u="none" strike="noStrike" baseline="0" dirty="0"/>
              <a:t>3</a:t>
            </a:r>
            <a:r>
              <a:rPr lang="en-US" b="0" i="1" u="none" strike="noStrike" baseline="0" dirty="0"/>
              <a:t>, ..., ϵn </a:t>
            </a:r>
            <a:r>
              <a:rPr lang="en-US" b="0" i="0" u="none" strike="noStrike" baseline="0" dirty="0"/>
              <a:t>are uncorrelated (must be mutually independent). What does this mean? For instance, if the errors are uncorrelated, then the fact that </a:t>
            </a:r>
            <a:r>
              <a:rPr lang="en-US" b="0" i="1" u="none" strike="noStrike" baseline="0" dirty="0"/>
              <a:t>ϵ</a:t>
            </a:r>
            <a:r>
              <a:rPr lang="en-US" b="0" i="1" u="none" strike="noStrike" baseline="0" dirty="0" err="1"/>
              <a:t>i</a:t>
            </a:r>
            <a:r>
              <a:rPr lang="en-US" b="0" i="1" u="none" strike="noStrike" baseline="0" dirty="0"/>
              <a:t> </a:t>
            </a:r>
            <a:r>
              <a:rPr lang="en-US" b="0" i="0" u="none" strike="noStrike" baseline="0" dirty="0"/>
              <a:t>is positive provides little or no information about the sign of </a:t>
            </a:r>
            <a:r>
              <a:rPr lang="en-US" b="0" i="1" u="none" strike="noStrike" baseline="0" dirty="0"/>
              <a:t>ϵi</a:t>
            </a:r>
            <a:r>
              <a:rPr lang="en-US" b="0" i="0" u="none" strike="noStrike" baseline="0" dirty="0"/>
              <a:t>+1.</a:t>
            </a:r>
          </a:p>
          <a:p>
            <a:pPr algn="l"/>
            <a:r>
              <a:rPr lang="en-US" b="0" i="0" u="none" strike="noStrike" baseline="0" dirty="0"/>
              <a:t>The assumption of independent errors is violated when successive errors are correlated. This typically occurs when the data for both dependent and independent variables are observed sequentially over a period of time-called </a:t>
            </a:r>
            <a:r>
              <a:rPr lang="en-US" b="1" i="0" u="none" strike="noStrike" baseline="0" dirty="0"/>
              <a:t>time-series data</a:t>
            </a:r>
          </a:p>
          <a:p>
            <a:pPr algn="l"/>
            <a:endParaRPr lang="en-US" b="1" i="0" u="none" strike="noStrike" baseline="0" dirty="0"/>
          </a:p>
          <a:p>
            <a:pPr algn="l"/>
            <a:r>
              <a:rPr lang="en-US" b="0" i="0" u="none" strike="noStrike" baseline="0" dirty="0"/>
              <a:t>We can check displays of the regression residuals for evidence of patterns, trends or clumping, any of which would suggest a failure of independence. In the special case when response </a:t>
            </a:r>
            <a:r>
              <a:rPr lang="en-US" b="0" i="1" u="none" strike="noStrike" baseline="0" dirty="0">
                <a:solidFill>
                  <a:srgbClr val="FF0000"/>
                </a:solidFill>
              </a:rPr>
              <a:t>Y </a:t>
            </a:r>
            <a:r>
              <a:rPr lang="en-US" b="0" i="0" u="none" strike="noStrike" baseline="0" dirty="0">
                <a:solidFill>
                  <a:srgbClr val="FF0000"/>
                </a:solidFill>
              </a:rPr>
              <a:t>is related to time </a:t>
            </a:r>
            <a:r>
              <a:rPr lang="en-US" b="0" i="0" u="none" strike="noStrike" baseline="0" dirty="0"/>
              <a:t>(time series data), </a:t>
            </a:r>
            <a:r>
              <a:rPr lang="en-US" b="0" i="0" u="none" strike="noStrike" baseline="0" dirty="0">
                <a:solidFill>
                  <a:srgbClr val="FF0000"/>
                </a:solidFill>
              </a:rPr>
              <a:t>a common violation of the Independence Assumption is for the errors to be correlated</a:t>
            </a:r>
            <a:r>
              <a:rPr lang="en-US" b="0" i="0" u="none" strike="noStrike" baseline="0" dirty="0"/>
              <a:t>. This violation </a:t>
            </a:r>
            <a:r>
              <a:rPr lang="en-US" b="0" i="0" u="none" strike="noStrike" baseline="0" dirty="0">
                <a:latin typeface="LMRoman10-Regular"/>
              </a:rPr>
              <a:t>can be checked by plotting the residuals against the order of occurrence (time plot of the residuals and looking for pattern).</a:t>
            </a:r>
          </a:p>
          <a:p>
            <a:pPr algn="l"/>
            <a:endParaRPr lang="en-US" b="0" i="0" u="none" strike="noStrike" baseline="0" dirty="0">
              <a:latin typeface="LMRoman10-Regular"/>
            </a:endParaRPr>
          </a:p>
          <a:p>
            <a:pPr algn="l"/>
            <a:r>
              <a:rPr lang="en-US" b="0" i="0" u="none" strike="noStrike" baseline="0" dirty="0">
                <a:latin typeface="LMRoman10-Regular"/>
              </a:rPr>
              <a:t>In the Advertising example, the subjects were not related to time, so we can pretty sure that their measurements</a:t>
            </a:r>
            <a:r>
              <a:rPr lang="en-US" dirty="0">
                <a:latin typeface="LMRoman10-Regular"/>
              </a:rPr>
              <a:t> are</a:t>
            </a:r>
            <a:r>
              <a:rPr lang="en-US" b="0" i="0" u="none" strike="noStrike" baseline="0" dirty="0">
                <a:latin typeface="LMRoman10-Regular"/>
              </a:rPr>
              <a:t> independent.</a:t>
            </a:r>
            <a:endParaRPr lang="en-US" dirty="0"/>
          </a:p>
        </p:txBody>
      </p:sp>
    </p:spTree>
    <p:extLst>
      <p:ext uri="{BB962C8B-B14F-4D97-AF65-F5344CB8AC3E}">
        <p14:creationId xmlns:p14="http://schemas.microsoft.com/office/powerpoint/2010/main" val="2406250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Independence</a:t>
            </a:r>
            <a:r>
              <a:rPr lang="zh-CN" altLang="en-US" dirty="0">
                <a:solidFill>
                  <a:schemeClr val="accent1"/>
                </a:solidFill>
              </a:rPr>
              <a:t> </a:t>
            </a:r>
            <a:r>
              <a:rPr lang="en-US" altLang="zh-CN" dirty="0">
                <a:solidFill>
                  <a:schemeClr val="accent1"/>
                </a:solidFill>
              </a:rPr>
              <a:t>Assumption</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19</a:t>
            </a:fld>
            <a:endParaRPr lang="en-US">
              <a:solidFill>
                <a:srgbClr val="FFFFFF"/>
              </a:solidFill>
            </a:endParaRPr>
          </a:p>
        </p:txBody>
      </p:sp>
      <p:sp>
        <p:nvSpPr>
          <p:cNvPr id="9" name="Content Placeholder 8">
            <a:extLst>
              <a:ext uri="{FF2B5EF4-FFF2-40B4-BE49-F238E27FC236}">
                <a16:creationId xmlns:a16="http://schemas.microsoft.com/office/drawing/2014/main" id="{0B153CED-7B57-344C-8356-144D1EFF8322}"/>
              </a:ext>
            </a:extLst>
          </p:cNvPr>
          <p:cNvSpPr>
            <a:spLocks noGrp="1"/>
          </p:cNvSpPr>
          <p:nvPr>
            <p:ph idx="1"/>
          </p:nvPr>
        </p:nvSpPr>
        <p:spPr>
          <a:xfrm>
            <a:off x="735565" y="1615751"/>
            <a:ext cx="5702558" cy="3626498"/>
          </a:xfrm>
        </p:spPr>
        <p:txBody>
          <a:bodyPr>
            <a:noAutofit/>
          </a:bodyPr>
          <a:lstStyle/>
          <a:p>
            <a:r>
              <a:rPr lang="en-US" altLang="zh-CN" sz="1800" dirty="0"/>
              <a:t>Lack</a:t>
            </a:r>
            <a:r>
              <a:rPr lang="zh-CN" altLang="en-US" sz="1800" dirty="0"/>
              <a:t> </a:t>
            </a:r>
            <a:r>
              <a:rPr lang="en-US" altLang="zh-CN" sz="1800" dirty="0"/>
              <a:t>of</a:t>
            </a:r>
            <a:r>
              <a:rPr lang="zh-CN" altLang="en-US" sz="1800" dirty="0"/>
              <a:t> </a:t>
            </a:r>
            <a:r>
              <a:rPr lang="en-US" altLang="zh-CN" sz="1800" dirty="0"/>
              <a:t>independence</a:t>
            </a:r>
            <a:r>
              <a:rPr lang="zh-CN" altLang="en-US" sz="1800" dirty="0"/>
              <a:t> </a:t>
            </a:r>
            <a:r>
              <a:rPr lang="en-US" altLang="zh-CN" sz="1800" dirty="0"/>
              <a:t>can</a:t>
            </a:r>
            <a:r>
              <a:rPr lang="zh-CN" altLang="en-US" sz="1800" dirty="0"/>
              <a:t> </a:t>
            </a:r>
            <a:r>
              <a:rPr lang="en-US" altLang="zh-CN" sz="1800" dirty="0"/>
              <a:t>be</a:t>
            </a:r>
            <a:r>
              <a:rPr lang="zh-CN" altLang="en-US" sz="1800" dirty="0"/>
              <a:t> </a:t>
            </a:r>
            <a:r>
              <a:rPr lang="en-US" altLang="zh-CN" sz="1800" dirty="0"/>
              <a:t>caused</a:t>
            </a:r>
            <a:r>
              <a:rPr lang="zh-CN" altLang="en-US" sz="1800" dirty="0"/>
              <a:t> </a:t>
            </a:r>
            <a:r>
              <a:rPr lang="en-US" altLang="zh-CN" sz="1800" dirty="0"/>
              <a:t>by:</a:t>
            </a:r>
            <a:endParaRPr lang="en-CA" altLang="zh-CN" sz="1800" dirty="0"/>
          </a:p>
          <a:p>
            <a:pPr lvl="1"/>
            <a:r>
              <a:rPr lang="en-US" altLang="zh-CN" sz="1800" dirty="0"/>
              <a:t>Serial</a:t>
            </a:r>
            <a:r>
              <a:rPr lang="zh-CN" altLang="en-US" sz="1800" dirty="0"/>
              <a:t> </a:t>
            </a:r>
            <a:r>
              <a:rPr lang="en-US" altLang="zh-CN" sz="1800" dirty="0"/>
              <a:t>correlation (whether this month’s temperature is correlated with the one in the last month’s)</a:t>
            </a:r>
          </a:p>
          <a:p>
            <a:pPr lvl="1"/>
            <a:r>
              <a:rPr lang="en-US" sz="1800" dirty="0"/>
              <a:t>Sp</a:t>
            </a:r>
            <a:r>
              <a:rPr lang="en-US" altLang="zh-CN" sz="1800" dirty="0"/>
              <a:t>atial</a:t>
            </a:r>
            <a:r>
              <a:rPr lang="zh-CN" altLang="en-US" sz="1800" dirty="0"/>
              <a:t> </a:t>
            </a:r>
            <a:r>
              <a:rPr lang="en-US" altLang="zh-CN" sz="1800" dirty="0"/>
              <a:t>association</a:t>
            </a:r>
          </a:p>
          <a:p>
            <a:pPr lvl="1"/>
            <a:r>
              <a:rPr lang="en-US" altLang="zh-CN" sz="1800" dirty="0"/>
              <a:t>Cluster</a:t>
            </a:r>
            <a:r>
              <a:rPr lang="zh-CN" altLang="en-US" sz="1800" dirty="0"/>
              <a:t> </a:t>
            </a:r>
            <a:r>
              <a:rPr lang="en-US" altLang="zh-CN" sz="1800" dirty="0"/>
              <a:t>effect</a:t>
            </a:r>
          </a:p>
          <a:p>
            <a:pPr lvl="1"/>
            <a:endParaRPr lang="en-US" altLang="zh-CN" sz="1800" dirty="0"/>
          </a:p>
          <a:p>
            <a:r>
              <a:rPr lang="en-US" altLang="zh-CN" sz="1800" dirty="0"/>
              <a:t>Make</a:t>
            </a:r>
            <a:r>
              <a:rPr lang="zh-CN" altLang="en-US" sz="1800" dirty="0"/>
              <a:t> </a:t>
            </a:r>
            <a:r>
              <a:rPr lang="en-US" altLang="zh-CN" sz="1800" dirty="0"/>
              <a:t>plots</a:t>
            </a:r>
            <a:r>
              <a:rPr lang="zh-CN" altLang="en-US" sz="1800" dirty="0"/>
              <a:t> </a:t>
            </a:r>
            <a:r>
              <a:rPr lang="en-US" altLang="zh-CN" sz="1800" dirty="0"/>
              <a:t>of</a:t>
            </a:r>
            <a:r>
              <a:rPr lang="zh-CN" altLang="en-US" sz="1800" dirty="0"/>
              <a:t> </a:t>
            </a:r>
            <a:r>
              <a:rPr lang="en-US" altLang="zh-CN" sz="1800" dirty="0"/>
              <a:t>residuals</a:t>
            </a:r>
            <a:r>
              <a:rPr lang="zh-CN" altLang="en-US" sz="1800" dirty="0"/>
              <a:t> </a:t>
            </a:r>
            <a:r>
              <a:rPr lang="en-US" altLang="zh-CN" sz="1800" dirty="0"/>
              <a:t>vs</a:t>
            </a:r>
            <a:r>
              <a:rPr lang="zh-CN" altLang="en-US" sz="1800" dirty="0"/>
              <a:t> </a:t>
            </a:r>
            <a:r>
              <a:rPr lang="en-US" altLang="zh-CN" sz="1800" dirty="0"/>
              <a:t>relevant</a:t>
            </a:r>
            <a:r>
              <a:rPr lang="zh-CN" altLang="en-US" sz="1800" dirty="0"/>
              <a:t> </a:t>
            </a:r>
            <a:r>
              <a:rPr lang="en-US" altLang="zh-CN" sz="1800" dirty="0"/>
              <a:t>explanatory</a:t>
            </a:r>
            <a:r>
              <a:rPr lang="zh-CN" altLang="en-US" sz="1800" dirty="0"/>
              <a:t> </a:t>
            </a:r>
            <a:r>
              <a:rPr lang="en-US" altLang="zh-CN" sz="1800" dirty="0"/>
              <a:t>variables</a:t>
            </a:r>
            <a:r>
              <a:rPr lang="zh-CN" altLang="en-US" sz="1800" dirty="0"/>
              <a:t> </a:t>
            </a:r>
            <a:r>
              <a:rPr lang="en-US" altLang="zh-CN" sz="1800" dirty="0"/>
              <a:t>and</a:t>
            </a:r>
            <a:r>
              <a:rPr lang="zh-CN" altLang="en-US" sz="1800" dirty="0"/>
              <a:t> </a:t>
            </a:r>
            <a:r>
              <a:rPr lang="en-US" altLang="zh-CN" sz="1800" dirty="0"/>
              <a:t>look</a:t>
            </a:r>
            <a:r>
              <a:rPr lang="zh-CN" altLang="en-US" sz="1800" dirty="0"/>
              <a:t> </a:t>
            </a:r>
            <a:r>
              <a:rPr lang="en-US" altLang="zh-CN" sz="1800" dirty="0"/>
              <a:t>for</a:t>
            </a:r>
            <a:r>
              <a:rPr lang="zh-CN" altLang="en-US" sz="1800" dirty="0"/>
              <a:t> </a:t>
            </a:r>
            <a:r>
              <a:rPr lang="en-US" altLang="zh-CN" sz="1800" dirty="0"/>
              <a:t>pattern</a:t>
            </a:r>
          </a:p>
          <a:p>
            <a:pPr lvl="1"/>
            <a:r>
              <a:rPr lang="en-US" altLang="zh-CN" sz="1800" dirty="0"/>
              <a:t>Residuals</a:t>
            </a:r>
            <a:r>
              <a:rPr lang="zh-CN" altLang="en-US" sz="1800" dirty="0"/>
              <a:t> </a:t>
            </a:r>
            <a:r>
              <a:rPr lang="en-US" altLang="zh-CN" sz="1800" dirty="0"/>
              <a:t>vs</a:t>
            </a:r>
            <a:r>
              <a:rPr lang="zh-CN" altLang="en-US" sz="1800" dirty="0"/>
              <a:t> </a:t>
            </a:r>
            <a:r>
              <a:rPr lang="en-US" altLang="zh-CN" sz="1800" dirty="0"/>
              <a:t>time</a:t>
            </a:r>
            <a:r>
              <a:rPr lang="zh-CN" altLang="en-US" sz="1800" dirty="0"/>
              <a:t> </a:t>
            </a:r>
            <a:r>
              <a:rPr lang="en-US" altLang="zh-CN" sz="1800" dirty="0"/>
              <a:t>(or</a:t>
            </a:r>
            <a:r>
              <a:rPr lang="zh-CN" altLang="en-US" sz="1800" dirty="0"/>
              <a:t> </a:t>
            </a:r>
            <a:r>
              <a:rPr lang="en-US" altLang="zh-CN" sz="1800" dirty="0"/>
              <a:t>observation</a:t>
            </a:r>
            <a:r>
              <a:rPr lang="zh-CN" altLang="en-US" sz="1800" dirty="0"/>
              <a:t> </a:t>
            </a:r>
            <a:r>
              <a:rPr lang="en-US" altLang="zh-CN" sz="1800" dirty="0"/>
              <a:t>number)</a:t>
            </a:r>
          </a:p>
          <a:p>
            <a:pPr lvl="1"/>
            <a:r>
              <a:rPr lang="en-US" altLang="zh-CN" sz="1800" dirty="0"/>
              <a:t>Residuals</a:t>
            </a:r>
            <a:r>
              <a:rPr lang="zh-CN" altLang="en-US" sz="1800" dirty="0"/>
              <a:t> </a:t>
            </a:r>
            <a:r>
              <a:rPr lang="en-US" altLang="zh-CN" sz="1800" dirty="0"/>
              <a:t>vs</a:t>
            </a:r>
            <a:r>
              <a:rPr lang="zh-CN" altLang="en-US" sz="1800" dirty="0"/>
              <a:t> </a:t>
            </a:r>
            <a:r>
              <a:rPr lang="en-US" altLang="zh-CN" sz="1800" dirty="0"/>
              <a:t>spatial</a:t>
            </a:r>
            <a:r>
              <a:rPr lang="zh-CN" altLang="en-US" sz="1800" dirty="0"/>
              <a:t> </a:t>
            </a:r>
            <a:r>
              <a:rPr lang="en-US" altLang="zh-CN" sz="1800" dirty="0"/>
              <a:t>variable</a:t>
            </a:r>
          </a:p>
          <a:p>
            <a:pPr lvl="1"/>
            <a:r>
              <a:rPr lang="en-US" altLang="zh-CN" sz="1800" dirty="0"/>
              <a:t>Residuals</a:t>
            </a:r>
            <a:r>
              <a:rPr lang="zh-CN" altLang="en-US" sz="1800" dirty="0"/>
              <a:t> </a:t>
            </a:r>
            <a:r>
              <a:rPr lang="en-US" altLang="zh-CN" sz="1800" dirty="0"/>
              <a:t>vs</a:t>
            </a:r>
            <a:r>
              <a:rPr lang="zh-CN" altLang="en-US" sz="1800" dirty="0"/>
              <a:t> </a:t>
            </a:r>
            <a:r>
              <a:rPr lang="en-US" altLang="zh-CN" sz="1800" dirty="0"/>
              <a:t>group</a:t>
            </a:r>
            <a:r>
              <a:rPr lang="zh-CN" altLang="en-US" sz="1800" dirty="0"/>
              <a:t> </a:t>
            </a:r>
            <a:r>
              <a:rPr lang="en-US" altLang="zh-CN" sz="1800" dirty="0"/>
              <a:t>(prefer</a:t>
            </a:r>
            <a:r>
              <a:rPr lang="zh-CN" altLang="en-US" sz="1800" dirty="0"/>
              <a:t> </a:t>
            </a:r>
            <a:r>
              <a:rPr lang="en-US" altLang="zh-CN" sz="1800" dirty="0"/>
              <a:t>blocking)</a:t>
            </a:r>
          </a:p>
        </p:txBody>
      </p:sp>
      <p:pic>
        <p:nvPicPr>
          <p:cNvPr id="6" name="Picture 5" descr="Shape&#10;&#10;Description automatically generated with medium confidence">
            <a:extLst>
              <a:ext uri="{FF2B5EF4-FFF2-40B4-BE49-F238E27FC236}">
                <a16:creationId xmlns:a16="http://schemas.microsoft.com/office/drawing/2014/main" id="{BA6E4B3B-C558-16D0-0012-F8F3C6906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3">
            <a:extLst>
              <a:ext uri="{FF2B5EF4-FFF2-40B4-BE49-F238E27FC236}">
                <a16:creationId xmlns:a16="http://schemas.microsoft.com/office/drawing/2014/main" id="{3AF7E217-D510-7EFC-8CF2-9786DA0BCF9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19</a:t>
            </a:fld>
            <a:endParaRPr lang="en-US" dirty="0"/>
          </a:p>
        </p:txBody>
      </p:sp>
    </p:spTree>
    <p:extLst>
      <p:ext uri="{BB962C8B-B14F-4D97-AF65-F5344CB8AC3E}">
        <p14:creationId xmlns:p14="http://schemas.microsoft.com/office/powerpoint/2010/main" val="227188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equal variance assumptions and normality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identify multicollinearity and outliers and data transformation.  </a:t>
            </a:r>
            <a:endParaRPr lang="en-US" sz="1900" dirty="0">
              <a:latin typeface="Calibri" panose="020F0502020204030204" pitchFamily="34" charset="0"/>
              <a:ea typeface="SimSun" panose="02010600030101010101" pitchFamily="2" charset="-122"/>
            </a:endParaRP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8: Deep learning basics</a:t>
            </a:r>
          </a:p>
          <a:p>
            <a:pPr lvl="1"/>
            <a:r>
              <a:rPr lang="en-US" sz="1900" dirty="0">
                <a:latin typeface="Calibri" panose="020F0502020204030204" pitchFamily="34" charset="0"/>
                <a:ea typeface="SimSun" panose="02010600030101010101" pitchFamily="2" charset="-122"/>
              </a:rPr>
              <a:t>Lecture 9: </a:t>
            </a:r>
            <a:r>
              <a:rPr lang="en-CA" sz="1900" dirty="0">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200" y="365126"/>
            <a:ext cx="10515600" cy="960092"/>
          </a:xfrm>
        </p:spPr>
        <p:txBody>
          <a:bodyPr/>
          <a:lstStyle/>
          <a:p>
            <a:r>
              <a:rPr lang="en-US" altLang="zh-CN" dirty="0">
                <a:solidFill>
                  <a:schemeClr val="accent1"/>
                </a:solidFill>
              </a:rPr>
              <a:t>3. Equal</a:t>
            </a:r>
            <a:r>
              <a:rPr lang="zh-CN" altLang="en-US" dirty="0">
                <a:solidFill>
                  <a:schemeClr val="accent1"/>
                </a:solidFill>
              </a:rPr>
              <a:t> </a:t>
            </a:r>
            <a:r>
              <a:rPr lang="en-US" altLang="zh-CN" dirty="0">
                <a:solidFill>
                  <a:schemeClr val="accent1"/>
                </a:solidFill>
              </a:rPr>
              <a:t>Variance</a:t>
            </a:r>
            <a:r>
              <a:rPr lang="zh-CN" altLang="en-US" dirty="0">
                <a:solidFill>
                  <a:schemeClr val="accent1"/>
                </a:solidFill>
              </a:rPr>
              <a:t> </a:t>
            </a:r>
            <a:r>
              <a:rPr lang="en-US" altLang="zh-CN" dirty="0">
                <a:solidFill>
                  <a:schemeClr val="accent1"/>
                </a:solidFill>
              </a:rPr>
              <a:t>Assumption</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20</a:t>
            </a:fld>
            <a:endParaRPr lang="en-US">
              <a:solidFill>
                <a:srgbClr val="FFFFFF"/>
              </a:solidFill>
            </a:endParaRPr>
          </a:p>
        </p:txBody>
      </p:sp>
      <p:pic>
        <p:nvPicPr>
          <p:cNvPr id="8" name="Picture 7" descr="Shape&#10;&#10;Description automatically generated with medium confidence">
            <a:extLst>
              <a:ext uri="{FF2B5EF4-FFF2-40B4-BE49-F238E27FC236}">
                <a16:creationId xmlns:a16="http://schemas.microsoft.com/office/drawing/2014/main" id="{8D86BA74-AF85-9E12-FF34-AA7B65EE5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26" name="Picture 2">
            <a:extLst>
              <a:ext uri="{FF2B5EF4-FFF2-40B4-BE49-F238E27FC236}">
                <a16:creationId xmlns:a16="http://schemas.microsoft.com/office/drawing/2014/main" id="{A93BC5E9-1334-5B79-601A-9A394B95A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0646" y="3181104"/>
            <a:ext cx="5999583" cy="33117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28C5F9-C5EB-5107-FA85-C3498249A90F}"/>
              </a:ext>
            </a:extLst>
          </p:cNvPr>
          <p:cNvSpPr txBox="1"/>
          <p:nvPr/>
        </p:nvSpPr>
        <p:spPr>
          <a:xfrm>
            <a:off x="945503" y="1325218"/>
            <a:ext cx="9980644" cy="1477328"/>
          </a:xfrm>
          <a:prstGeom prst="rect">
            <a:avLst/>
          </a:prstGeom>
          <a:noFill/>
        </p:spPr>
        <p:txBody>
          <a:bodyPr wrap="square">
            <a:spAutoFit/>
          </a:bodyPr>
          <a:lstStyle/>
          <a:p>
            <a:pPr algn="l"/>
            <a:r>
              <a:rPr lang="en-US" b="0" i="0" u="none" strike="noStrike" baseline="0" dirty="0"/>
              <a:t>Another important assumption of the linear regression model is that the error terms have a constant variance (</a:t>
            </a:r>
            <a:r>
              <a:rPr lang="en-US" b="1" i="0" u="none" strike="noStrike" baseline="0" dirty="0"/>
              <a:t>homoscedasticity</a:t>
            </a:r>
            <a:r>
              <a:rPr lang="en-US" b="0" i="0" u="none" strike="noStrike" baseline="0" dirty="0"/>
              <a:t>), </a:t>
            </a:r>
            <a:r>
              <a:rPr lang="en-US" b="0" i="1" u="none" strike="noStrike" baseline="0" dirty="0"/>
              <a:t>Var</a:t>
            </a:r>
            <a:r>
              <a:rPr lang="en-US" b="0" i="0" u="none" strike="noStrike" baseline="0" dirty="0"/>
              <a:t>(</a:t>
            </a:r>
            <a:r>
              <a:rPr lang="en-US" b="0" i="1" u="none" strike="noStrike" baseline="0" dirty="0"/>
              <a:t>ϵ</a:t>
            </a:r>
            <a:r>
              <a:rPr lang="en-US" b="0" i="1" u="none" strike="noStrike" baseline="0" dirty="0" err="1"/>
              <a:t>i</a:t>
            </a:r>
            <a:r>
              <a:rPr lang="en-US" b="0" i="0" u="none" strike="noStrike" baseline="0" dirty="0"/>
              <a:t>) = </a:t>
            </a:r>
            <a:r>
              <a:rPr lang="en-US" b="0" i="1" u="none" strike="noStrike" baseline="0" dirty="0"/>
              <a:t>σ</a:t>
            </a:r>
            <a:r>
              <a:rPr lang="en-US" b="0" i="0" u="none" strike="noStrike" baseline="0" dirty="0"/>
              <a:t>2. Unfortunately, it is often the case that the variances of the error terms are non-constant. For instance, the variances of the error terms may increase with the value of the response.</a:t>
            </a:r>
          </a:p>
          <a:p>
            <a:pPr algn="l"/>
            <a:r>
              <a:rPr lang="en-US" b="0" i="0" u="none" strike="noStrike" baseline="0" dirty="0"/>
              <a:t>One can identify non-constant variances in the errors, or </a:t>
            </a:r>
            <a:r>
              <a:rPr lang="en-US" b="1" i="0" u="none" strike="noStrike" baseline="0" dirty="0"/>
              <a:t>heteroscedasticity</a:t>
            </a:r>
            <a:endParaRPr lang="en-US" dirty="0"/>
          </a:p>
        </p:txBody>
      </p:sp>
      <p:sp>
        <p:nvSpPr>
          <p:cNvPr id="11" name="Slide Number Placeholder 3">
            <a:extLst>
              <a:ext uri="{FF2B5EF4-FFF2-40B4-BE49-F238E27FC236}">
                <a16:creationId xmlns:a16="http://schemas.microsoft.com/office/drawing/2014/main" id="{0B89B2E3-3333-9CD1-D48F-48312C04B28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20</a:t>
            </a:fld>
            <a:endParaRPr lang="en-US" dirty="0"/>
          </a:p>
        </p:txBody>
      </p:sp>
    </p:spTree>
    <p:extLst>
      <p:ext uri="{BB962C8B-B14F-4D97-AF65-F5344CB8AC3E}">
        <p14:creationId xmlns:p14="http://schemas.microsoft.com/office/powerpoint/2010/main" val="246386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Heteroscedasticity</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21</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25624"/>
            <a:ext cx="10515600" cy="4530725"/>
          </a:xfrm>
        </p:spPr>
        <p:txBody>
          <a:bodyPr>
            <a:normAutofit/>
          </a:bodyPr>
          <a:lstStyle/>
          <a:p>
            <a:r>
              <a:rPr lang="en-CA" dirty="0"/>
              <a:t>Result of Heteroscedasticity will be an inefficient estimator </a:t>
            </a:r>
          </a:p>
          <a:p>
            <a:pPr lvl="1"/>
            <a:r>
              <a:rPr lang="en-US" altLang="zh-CN" dirty="0"/>
              <a:t>Large</a:t>
            </a:r>
            <a:r>
              <a:rPr lang="zh-CN" altLang="en-US" dirty="0"/>
              <a:t> </a:t>
            </a:r>
            <a:r>
              <a:rPr lang="en-US" altLang="zh-CN" dirty="0"/>
              <a:t>SE</a:t>
            </a:r>
            <a:r>
              <a:rPr lang="zh-CN" altLang="en-US" dirty="0"/>
              <a:t> </a:t>
            </a:r>
            <a:r>
              <a:rPr lang="en-US" altLang="zh-CN" dirty="0"/>
              <a:t>of</a:t>
            </a:r>
            <a:r>
              <a:rPr lang="zh-CN" altLang="en-US" dirty="0"/>
              <a:t> </a:t>
            </a:r>
            <a:r>
              <a:rPr lang="en-US" altLang="zh-CN" dirty="0"/>
              <a:t>the</a:t>
            </a:r>
            <a:r>
              <a:rPr lang="zh-CN" altLang="en-US" dirty="0"/>
              <a:t> </a:t>
            </a:r>
            <a:r>
              <a:rPr lang="en-US" altLang="zh-CN" dirty="0"/>
              <a:t>estimator</a:t>
            </a:r>
            <a:endParaRPr lang="en-CA" dirty="0"/>
          </a:p>
          <a:p>
            <a:r>
              <a:rPr lang="en-US" altLang="zh-CN" dirty="0"/>
              <a:t>Reasons</a:t>
            </a:r>
            <a:r>
              <a:rPr lang="zh-CN" altLang="en-US" dirty="0"/>
              <a:t> </a:t>
            </a:r>
            <a:r>
              <a:rPr lang="en-US" altLang="zh-CN" dirty="0"/>
              <a:t>for</a:t>
            </a:r>
            <a:r>
              <a:rPr lang="zh-CN" altLang="en-US" dirty="0"/>
              <a:t> </a:t>
            </a:r>
            <a:r>
              <a:rPr lang="en-US" altLang="zh-CN" dirty="0"/>
              <a:t>heteroscedasticity</a:t>
            </a:r>
          </a:p>
          <a:p>
            <a:pPr lvl="1"/>
            <a:r>
              <a:rPr lang="en-US" altLang="zh-CN" dirty="0"/>
              <a:t>The</a:t>
            </a:r>
            <a:r>
              <a:rPr lang="zh-CN" altLang="en-US" dirty="0"/>
              <a:t> </a:t>
            </a:r>
            <a:r>
              <a:rPr lang="en-US" altLang="zh-CN" dirty="0"/>
              <a:t>sample</a:t>
            </a:r>
            <a:r>
              <a:rPr lang="zh-CN" altLang="en-US" dirty="0"/>
              <a:t> </a:t>
            </a:r>
            <a:r>
              <a:rPr lang="en-US" altLang="zh-CN" dirty="0"/>
              <a:t>size</a:t>
            </a:r>
            <a:r>
              <a:rPr lang="zh-CN" altLang="en-US" dirty="0"/>
              <a:t> </a:t>
            </a:r>
            <a:r>
              <a:rPr lang="en-US" altLang="zh-CN" dirty="0"/>
              <a:t>different</a:t>
            </a:r>
            <a:r>
              <a:rPr lang="zh-CN" altLang="en-US" dirty="0"/>
              <a:t> </a:t>
            </a:r>
            <a:r>
              <a:rPr lang="en-US" altLang="zh-CN" dirty="0"/>
              <a:t>for</a:t>
            </a:r>
            <a:r>
              <a:rPr lang="zh-CN" altLang="en-US" dirty="0"/>
              <a:t> </a:t>
            </a:r>
            <a:r>
              <a:rPr lang="en-US" altLang="zh-CN" dirty="0"/>
              <a:t>each</a:t>
            </a:r>
            <a:r>
              <a:rPr lang="zh-CN" altLang="en-US" dirty="0"/>
              <a:t> </a:t>
            </a:r>
            <a:r>
              <a:rPr lang="en-US" altLang="zh-CN" dirty="0"/>
              <a:t>Y</a:t>
            </a:r>
          </a:p>
          <a:p>
            <a:pPr lvl="1"/>
            <a:r>
              <a:rPr lang="en-US" altLang="zh-CN" dirty="0"/>
              <a:t>Variance</a:t>
            </a:r>
            <a:r>
              <a:rPr lang="zh-CN" altLang="en-US" dirty="0"/>
              <a:t> </a:t>
            </a:r>
            <a:r>
              <a:rPr lang="en-US" altLang="zh-CN" dirty="0"/>
              <a:t>or</a:t>
            </a:r>
            <a:r>
              <a:rPr lang="zh-CN" altLang="en-US" dirty="0"/>
              <a:t> </a:t>
            </a:r>
            <a:r>
              <a:rPr lang="en-US" altLang="zh-CN" dirty="0"/>
              <a:t>standard</a:t>
            </a:r>
            <a:r>
              <a:rPr lang="zh-CN" altLang="en-US" dirty="0"/>
              <a:t> </a:t>
            </a:r>
            <a:r>
              <a:rPr lang="en-US" altLang="zh-CN" dirty="0"/>
              <a:t>error</a:t>
            </a:r>
            <a:r>
              <a:rPr lang="zh-CN" altLang="en-US" dirty="0"/>
              <a:t> </a:t>
            </a:r>
            <a:r>
              <a:rPr lang="en-US" altLang="zh-CN" dirty="0"/>
              <a:t>is</a:t>
            </a:r>
            <a:r>
              <a:rPr lang="zh-CN" altLang="en-US" dirty="0"/>
              <a:t> </a:t>
            </a:r>
            <a:r>
              <a:rPr lang="en-US" altLang="zh-CN" dirty="0"/>
              <a:t>a</a:t>
            </a:r>
            <a:r>
              <a:rPr lang="zh-CN" altLang="en-US" dirty="0"/>
              <a:t> </a:t>
            </a:r>
            <a:r>
              <a:rPr lang="en-US" altLang="zh-CN" dirty="0"/>
              <a:t>constant</a:t>
            </a:r>
            <a:r>
              <a:rPr lang="zh-CN" altLang="en-US" dirty="0"/>
              <a:t> </a:t>
            </a:r>
            <a:r>
              <a:rPr lang="en-US" altLang="zh-CN" dirty="0"/>
              <a:t>percentage</a:t>
            </a:r>
            <a:r>
              <a:rPr lang="zh-CN" altLang="en-US" dirty="0"/>
              <a:t> </a:t>
            </a:r>
            <a:r>
              <a:rPr lang="en-US" altLang="zh-CN" dirty="0"/>
              <a:t>of</a:t>
            </a:r>
            <a:r>
              <a:rPr lang="zh-CN" altLang="en-US" dirty="0"/>
              <a:t> </a:t>
            </a:r>
            <a:r>
              <a:rPr lang="en-US" altLang="zh-CN" dirty="0"/>
              <a:t>the</a:t>
            </a:r>
            <a:r>
              <a:rPr lang="zh-CN" altLang="en-US" dirty="0"/>
              <a:t> </a:t>
            </a:r>
            <a:r>
              <a:rPr lang="en-US" altLang="zh-CN" dirty="0"/>
              <a:t>y-value</a:t>
            </a:r>
          </a:p>
          <a:p>
            <a:r>
              <a:rPr lang="en-US" dirty="0"/>
              <a:t>How to identify if a model have heteroscedasticity or not?</a:t>
            </a:r>
          </a:p>
          <a:p>
            <a:pPr lvl="1"/>
            <a:r>
              <a:rPr lang="en-US" sz="1800" dirty="0">
                <a:latin typeface="LMRoman10-Regular"/>
              </a:rPr>
              <a:t>A scale-location plot between fitted value and standardized residuals can also be checked for heteroscedasticity. It’s also called </a:t>
            </a:r>
            <a:r>
              <a:rPr lang="en-US" sz="1800" dirty="0">
                <a:solidFill>
                  <a:srgbClr val="0070C0"/>
                </a:solidFill>
                <a:latin typeface="LMRoman10-Regular"/>
              </a:rPr>
              <a:t>Spread-Location</a:t>
            </a:r>
            <a:r>
              <a:rPr lang="en-US" sz="1800" dirty="0">
                <a:latin typeface="LMRoman10-Regular"/>
              </a:rPr>
              <a:t> plot. This plot shows if residuals are spread equally along the ranges of predictors. You can check the assumption of equal variance (homoscedasticity). </a:t>
            </a:r>
            <a:endParaRPr lang="en-CA" sz="1800" dirty="0">
              <a:latin typeface="LMRoman10-Regular"/>
            </a:endParaRPr>
          </a:p>
        </p:txBody>
      </p:sp>
      <p:pic>
        <p:nvPicPr>
          <p:cNvPr id="6" name="Picture 5" descr="Shape&#10;&#10;Description automatically generated with medium confidence">
            <a:extLst>
              <a:ext uri="{FF2B5EF4-FFF2-40B4-BE49-F238E27FC236}">
                <a16:creationId xmlns:a16="http://schemas.microsoft.com/office/drawing/2014/main" id="{F2DBE8BD-F44B-2854-AE9E-8D9419188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3">
            <a:extLst>
              <a:ext uri="{FF2B5EF4-FFF2-40B4-BE49-F238E27FC236}">
                <a16:creationId xmlns:a16="http://schemas.microsoft.com/office/drawing/2014/main" id="{D0A02882-678D-D85B-F7B4-D1A355F5256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21</a:t>
            </a:fld>
            <a:endParaRPr lang="en-US" dirty="0"/>
          </a:p>
        </p:txBody>
      </p:sp>
    </p:spTree>
    <p:extLst>
      <p:ext uri="{BB962C8B-B14F-4D97-AF65-F5344CB8AC3E}">
        <p14:creationId xmlns:p14="http://schemas.microsoft.com/office/powerpoint/2010/main" val="356525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The scale location plot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22</a:t>
            </a:fld>
            <a:endParaRPr lang="en-US">
              <a:solidFill>
                <a:srgbClr val="FFFFFF"/>
              </a:solidFill>
            </a:endParaRPr>
          </a:p>
        </p:txBody>
      </p:sp>
      <p:pic>
        <p:nvPicPr>
          <p:cNvPr id="8" name="Content Placeholder 5" descr="Chart, scatter chart&#10;&#10;Description automatically generated">
            <a:extLst>
              <a:ext uri="{FF2B5EF4-FFF2-40B4-BE49-F238E27FC236}">
                <a16:creationId xmlns:a16="http://schemas.microsoft.com/office/drawing/2014/main" id="{C35B3412-7C23-4148-8B84-8F5CC3AB17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4719" y="1487107"/>
            <a:ext cx="7988529" cy="3883785"/>
          </a:xfrm>
        </p:spPr>
      </p:pic>
      <p:pic>
        <p:nvPicPr>
          <p:cNvPr id="6" name="Picture 5" descr="Shape&#10;&#10;Description automatically generated with medium confidence">
            <a:extLst>
              <a:ext uri="{FF2B5EF4-FFF2-40B4-BE49-F238E27FC236}">
                <a16:creationId xmlns:a16="http://schemas.microsoft.com/office/drawing/2014/main" id="{079BDA64-DB1F-E991-4FAC-406043B20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TextBox 4">
            <a:extLst>
              <a:ext uri="{FF2B5EF4-FFF2-40B4-BE49-F238E27FC236}">
                <a16:creationId xmlns:a16="http://schemas.microsoft.com/office/drawing/2014/main" id="{A563C11A-7756-A2E6-5990-0962A9E5B4C5}"/>
              </a:ext>
            </a:extLst>
          </p:cNvPr>
          <p:cNvSpPr txBox="1"/>
          <p:nvPr/>
        </p:nvSpPr>
        <p:spPr>
          <a:xfrm>
            <a:off x="1511071" y="5370892"/>
            <a:ext cx="9736049" cy="1200329"/>
          </a:xfrm>
          <a:prstGeom prst="rect">
            <a:avLst/>
          </a:prstGeom>
          <a:noFill/>
        </p:spPr>
        <p:txBody>
          <a:bodyPr wrap="square">
            <a:spAutoFit/>
          </a:bodyPr>
          <a:lstStyle/>
          <a:p>
            <a:r>
              <a:rPr lang="en-US" sz="1800" dirty="0">
                <a:latin typeface="LMRoman10-Regular"/>
              </a:rPr>
              <a:t>It’s good if you see a horizontal line with equally (randomly) spread points. From the figure above in Case 1, the residuals appear randomly spread. Whereas, in Case 2, the residuals begin to spread wider along the x-axis as it passes around 5. Because the residuals spread wider and wider, the red smooth line is not horizontal and shows a steep angle in Case 2. </a:t>
            </a:r>
            <a:endParaRPr lang="en-US" dirty="0"/>
          </a:p>
        </p:txBody>
      </p:sp>
      <p:sp>
        <p:nvSpPr>
          <p:cNvPr id="7" name="Slide Number Placeholder 3">
            <a:extLst>
              <a:ext uri="{FF2B5EF4-FFF2-40B4-BE49-F238E27FC236}">
                <a16:creationId xmlns:a16="http://schemas.microsoft.com/office/drawing/2014/main" id="{F157D4F1-EC04-6D0C-7D5A-5BC61555D76B}"/>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22</a:t>
            </a:fld>
            <a:endParaRPr lang="en-US" dirty="0"/>
          </a:p>
        </p:txBody>
      </p:sp>
    </p:spTree>
    <p:extLst>
      <p:ext uri="{BB962C8B-B14F-4D97-AF65-F5344CB8AC3E}">
        <p14:creationId xmlns:p14="http://schemas.microsoft.com/office/powerpoint/2010/main" val="3127901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Advertising</a:t>
            </a:r>
            <a:r>
              <a:rPr lang="zh-CN" altLang="en-US" dirty="0">
                <a:solidFill>
                  <a:schemeClr val="accent1"/>
                </a:solidFill>
              </a:rPr>
              <a:t> </a:t>
            </a:r>
            <a:r>
              <a:rPr lang="en-US" altLang="zh-CN" dirty="0">
                <a:solidFill>
                  <a:schemeClr val="accent1"/>
                </a:solidFill>
              </a:rPr>
              <a:t>data </a:t>
            </a:r>
            <a:r>
              <a:rPr lang="en-CA" dirty="0">
                <a:solidFill>
                  <a:schemeClr val="accent1"/>
                </a:solidFill>
              </a:rPr>
              <a:t>Heteroscedasticity</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23</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C5FC9F11-00DE-361E-5EC5-65EDA3D6E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8" name="Content Placeholder 7" descr="A picture containing text, screenshot, font, line&#10;&#10;Description automatically generated">
            <a:extLst>
              <a:ext uri="{FF2B5EF4-FFF2-40B4-BE49-F238E27FC236}">
                <a16:creationId xmlns:a16="http://schemas.microsoft.com/office/drawing/2014/main" id="{572E565A-0E34-F450-7CFE-A96844B62F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48350" y="1530125"/>
            <a:ext cx="6041303" cy="3981133"/>
          </a:xfrm>
        </p:spPr>
      </p:pic>
      <p:pic>
        <p:nvPicPr>
          <p:cNvPr id="12" name="Picture 11">
            <a:extLst>
              <a:ext uri="{FF2B5EF4-FFF2-40B4-BE49-F238E27FC236}">
                <a16:creationId xmlns:a16="http://schemas.microsoft.com/office/drawing/2014/main" id="{030DDFD7-0735-748B-50EF-46917021F745}"/>
              </a:ext>
            </a:extLst>
          </p:cNvPr>
          <p:cNvPicPr>
            <a:picLocks noChangeAspect="1"/>
          </p:cNvPicPr>
          <p:nvPr/>
        </p:nvPicPr>
        <p:blipFill>
          <a:blip r:embed="rId4"/>
          <a:stretch>
            <a:fillRect/>
          </a:stretch>
        </p:blipFill>
        <p:spPr>
          <a:xfrm>
            <a:off x="414107" y="2023351"/>
            <a:ext cx="5250570" cy="3129280"/>
          </a:xfrm>
          <a:prstGeom prst="rect">
            <a:avLst/>
          </a:prstGeom>
        </p:spPr>
      </p:pic>
      <p:sp>
        <p:nvSpPr>
          <p:cNvPr id="13" name="Slide Number Placeholder 3">
            <a:extLst>
              <a:ext uri="{FF2B5EF4-FFF2-40B4-BE49-F238E27FC236}">
                <a16:creationId xmlns:a16="http://schemas.microsoft.com/office/drawing/2014/main" id="{CEC18F72-25A4-148B-E80F-D76BBE0544B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23</a:t>
            </a:fld>
            <a:endParaRPr lang="en-US" dirty="0"/>
          </a:p>
        </p:txBody>
      </p:sp>
      <p:sp>
        <p:nvSpPr>
          <p:cNvPr id="15" name="TextBox 14">
            <a:extLst>
              <a:ext uri="{FF2B5EF4-FFF2-40B4-BE49-F238E27FC236}">
                <a16:creationId xmlns:a16="http://schemas.microsoft.com/office/drawing/2014/main" id="{5185FF42-D08B-06CD-893A-B6AD3A0D823F}"/>
              </a:ext>
            </a:extLst>
          </p:cNvPr>
          <p:cNvSpPr txBox="1"/>
          <p:nvPr/>
        </p:nvSpPr>
        <p:spPr>
          <a:xfrm>
            <a:off x="838200" y="5637694"/>
            <a:ext cx="10408920" cy="923330"/>
          </a:xfrm>
          <a:prstGeom prst="rect">
            <a:avLst/>
          </a:prstGeom>
          <a:noFill/>
        </p:spPr>
        <p:txBody>
          <a:bodyPr wrap="square">
            <a:spAutoFit/>
          </a:bodyPr>
          <a:lstStyle/>
          <a:p>
            <a:pPr algn="l"/>
            <a:r>
              <a:rPr lang="en-US" b="1" i="0" u="none" strike="noStrike" baseline="0" dirty="0">
                <a:latin typeface="LMRoman10-Bold"/>
              </a:rPr>
              <a:t>From the Advertising example</a:t>
            </a:r>
            <a:r>
              <a:rPr lang="en-US" b="0" i="0" u="none" strike="noStrike" baseline="0" dirty="0">
                <a:latin typeface="LMRoman10-Regular"/>
              </a:rPr>
              <a:t>, the output displays the residual plot and Scale-Location plot that result from the cubic model. In our case, the residuals tend to form a horizontal band-indicates that the plot does not provide evidence to suggest that heteroscedasticity exists.</a:t>
            </a:r>
            <a:endParaRPr lang="en-US" dirty="0"/>
          </a:p>
        </p:txBody>
      </p:sp>
    </p:spTree>
    <p:extLst>
      <p:ext uri="{BB962C8B-B14F-4D97-AF65-F5344CB8AC3E}">
        <p14:creationId xmlns:p14="http://schemas.microsoft.com/office/powerpoint/2010/main" val="1761546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The Breusch-Pagan Test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24</a:t>
            </a:fld>
            <a:endParaRPr lang="en-US">
              <a:solidFill>
                <a:srgbClr val="FFFFFF"/>
              </a:solidFill>
            </a:endParaRPr>
          </a:p>
        </p:txBody>
      </p:sp>
      <p:pic>
        <p:nvPicPr>
          <p:cNvPr id="7" name="Picture 6" descr="Shape&#10;&#10;Description automatically generated with medium confidence">
            <a:extLst>
              <a:ext uri="{FF2B5EF4-FFF2-40B4-BE49-F238E27FC236}">
                <a16:creationId xmlns:a16="http://schemas.microsoft.com/office/drawing/2014/main" id="{27801978-150E-027D-26D7-6C5DBF86E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3">
            <a:extLst>
              <a:ext uri="{FF2B5EF4-FFF2-40B4-BE49-F238E27FC236}">
                <a16:creationId xmlns:a16="http://schemas.microsoft.com/office/drawing/2014/main" id="{8C99C340-0296-D367-CF5D-0DA85DF48CCA}"/>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24</a:t>
            </a:fld>
            <a:endParaRPr lang="en-US" dirty="0"/>
          </a:p>
        </p:txBody>
      </p:sp>
      <p:pic>
        <p:nvPicPr>
          <p:cNvPr id="12" name="Content Placeholder 11">
            <a:extLst>
              <a:ext uri="{FF2B5EF4-FFF2-40B4-BE49-F238E27FC236}">
                <a16:creationId xmlns:a16="http://schemas.microsoft.com/office/drawing/2014/main" id="{F0093941-5944-6A5A-39EB-8E4BF47C15F3}"/>
              </a:ext>
            </a:extLst>
          </p:cNvPr>
          <p:cNvPicPr>
            <a:picLocks noGrp="1" noChangeAspect="1"/>
          </p:cNvPicPr>
          <p:nvPr>
            <p:ph idx="1"/>
          </p:nvPr>
        </p:nvPicPr>
        <p:blipFill>
          <a:blip r:embed="rId3"/>
          <a:stretch>
            <a:fillRect/>
          </a:stretch>
        </p:blipFill>
        <p:spPr>
          <a:xfrm>
            <a:off x="1224081" y="1825625"/>
            <a:ext cx="9743838" cy="4351338"/>
          </a:xfrm>
        </p:spPr>
      </p:pic>
      <p:sp>
        <p:nvSpPr>
          <p:cNvPr id="14" name="TextBox 13">
            <a:extLst>
              <a:ext uri="{FF2B5EF4-FFF2-40B4-BE49-F238E27FC236}">
                <a16:creationId xmlns:a16="http://schemas.microsoft.com/office/drawing/2014/main" id="{AEFD9248-20BE-F7AE-FAB8-62AF21181D00}"/>
              </a:ext>
            </a:extLst>
          </p:cNvPr>
          <p:cNvSpPr txBox="1"/>
          <p:nvPr/>
        </p:nvSpPr>
        <p:spPr>
          <a:xfrm>
            <a:off x="1452880" y="4900414"/>
            <a:ext cx="1605280" cy="369332"/>
          </a:xfrm>
          <a:prstGeom prst="rect">
            <a:avLst/>
          </a:prstGeom>
          <a:noFill/>
        </p:spPr>
        <p:txBody>
          <a:bodyPr wrap="square">
            <a:spAutoFit/>
          </a:bodyPr>
          <a:lstStyle/>
          <a:p>
            <a:r>
              <a:rPr lang="en-US" sz="1800" b="0" i="0" u="none" strike="noStrike" baseline="0" dirty="0">
                <a:latin typeface="LMMono10-Regular"/>
              </a:rPr>
              <a:t>library(</a:t>
            </a:r>
            <a:r>
              <a:rPr lang="en-US" sz="1800" b="0" i="0" u="none" strike="noStrike" baseline="0" dirty="0" err="1">
                <a:latin typeface="LMMono10-Regular"/>
              </a:rPr>
              <a:t>lmtest</a:t>
            </a:r>
            <a:r>
              <a:rPr lang="en-US" sz="1800" b="0" i="0" u="none" strike="noStrike" baseline="0" dirty="0">
                <a:latin typeface="LMMono10-Regular"/>
              </a:rPr>
              <a:t>)</a:t>
            </a:r>
            <a:endParaRPr lang="en-US" dirty="0"/>
          </a:p>
        </p:txBody>
      </p:sp>
    </p:spTree>
    <p:extLst>
      <p:ext uri="{BB962C8B-B14F-4D97-AF65-F5344CB8AC3E}">
        <p14:creationId xmlns:p14="http://schemas.microsoft.com/office/powerpoint/2010/main" val="3675121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Advertising</a:t>
            </a:r>
            <a:r>
              <a:rPr lang="zh-CN" altLang="en-US" dirty="0">
                <a:solidFill>
                  <a:schemeClr val="accent1"/>
                </a:solidFill>
              </a:rPr>
              <a:t> </a:t>
            </a:r>
            <a:r>
              <a:rPr lang="en-US" altLang="zh-CN" dirty="0">
                <a:solidFill>
                  <a:schemeClr val="accent1"/>
                </a:solidFill>
              </a:rPr>
              <a:t>data</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25</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C5FC9F11-00DE-361E-5EC5-65EDA3D6E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3" name="Slide Number Placeholder 3">
            <a:extLst>
              <a:ext uri="{FF2B5EF4-FFF2-40B4-BE49-F238E27FC236}">
                <a16:creationId xmlns:a16="http://schemas.microsoft.com/office/drawing/2014/main" id="{CEC18F72-25A4-148B-E80F-D76BBE0544B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25</a:t>
            </a:fld>
            <a:endParaRPr lang="en-US" dirty="0"/>
          </a:p>
        </p:txBody>
      </p:sp>
      <p:sp>
        <p:nvSpPr>
          <p:cNvPr id="15" name="TextBox 14">
            <a:extLst>
              <a:ext uri="{FF2B5EF4-FFF2-40B4-BE49-F238E27FC236}">
                <a16:creationId xmlns:a16="http://schemas.microsoft.com/office/drawing/2014/main" id="{5185FF42-D08B-06CD-893A-B6AD3A0D823F}"/>
              </a:ext>
            </a:extLst>
          </p:cNvPr>
          <p:cNvSpPr txBox="1"/>
          <p:nvPr/>
        </p:nvSpPr>
        <p:spPr>
          <a:xfrm>
            <a:off x="5222240" y="2055478"/>
            <a:ext cx="5232400" cy="2031325"/>
          </a:xfrm>
          <a:prstGeom prst="rect">
            <a:avLst/>
          </a:prstGeom>
          <a:noFill/>
        </p:spPr>
        <p:txBody>
          <a:bodyPr wrap="square">
            <a:spAutoFit/>
          </a:bodyPr>
          <a:lstStyle/>
          <a:p>
            <a:pPr algn="l"/>
            <a:r>
              <a:rPr lang="en-US" b="1" i="0" u="none" strike="noStrike" baseline="0" dirty="0">
                <a:latin typeface="LMRoman10-Bold"/>
              </a:rPr>
              <a:t>From the Advertising example</a:t>
            </a:r>
            <a:r>
              <a:rPr lang="en-US" b="0" i="0" u="none" strike="noStrike" baseline="0" dirty="0">
                <a:latin typeface="LMRoman10-Regular"/>
              </a:rPr>
              <a:t>, the Breusch-Pagan</a:t>
            </a:r>
          </a:p>
          <a:p>
            <a:pPr algn="l"/>
            <a:r>
              <a:rPr lang="en-US" dirty="0">
                <a:latin typeface="LMRoman10-Regular"/>
              </a:rPr>
              <a:t>test p-value are Signiant (p&lt;0.05). We do reject the null hypothesis, which is no presence of Heteroscedasticity. </a:t>
            </a:r>
          </a:p>
          <a:p>
            <a:pPr algn="l"/>
            <a:endParaRPr lang="en-US" dirty="0">
              <a:latin typeface="LMRoman10-Regular"/>
            </a:endParaRPr>
          </a:p>
          <a:p>
            <a:pPr algn="l"/>
            <a:endParaRPr lang="en-US" dirty="0">
              <a:latin typeface="LMRoman10-Regular"/>
            </a:endParaRPr>
          </a:p>
          <a:p>
            <a:pPr algn="l"/>
            <a:r>
              <a:rPr lang="en-US" dirty="0">
                <a:latin typeface="LMRoman10-Regular"/>
              </a:rPr>
              <a:t>What can we do now? </a:t>
            </a:r>
            <a:endParaRPr lang="en-US" dirty="0"/>
          </a:p>
        </p:txBody>
      </p:sp>
      <p:pic>
        <p:nvPicPr>
          <p:cNvPr id="7" name="Content Placeholder 6">
            <a:extLst>
              <a:ext uri="{FF2B5EF4-FFF2-40B4-BE49-F238E27FC236}">
                <a16:creationId xmlns:a16="http://schemas.microsoft.com/office/drawing/2014/main" id="{19AADA69-66E8-0442-277D-E300CC830FC6}"/>
              </a:ext>
            </a:extLst>
          </p:cNvPr>
          <p:cNvPicPr>
            <a:picLocks noGrp="1" noChangeAspect="1"/>
          </p:cNvPicPr>
          <p:nvPr>
            <p:ph idx="1"/>
          </p:nvPr>
        </p:nvPicPr>
        <p:blipFill>
          <a:blip r:embed="rId3"/>
          <a:stretch>
            <a:fillRect/>
          </a:stretch>
        </p:blipFill>
        <p:spPr>
          <a:xfrm>
            <a:off x="838200" y="1690688"/>
            <a:ext cx="4223906" cy="4059872"/>
          </a:xfrm>
          <a:prstGeom prst="rect">
            <a:avLst/>
          </a:prstGeom>
        </p:spPr>
      </p:pic>
    </p:spTree>
    <p:extLst>
      <p:ext uri="{BB962C8B-B14F-4D97-AF65-F5344CB8AC3E}">
        <p14:creationId xmlns:p14="http://schemas.microsoft.com/office/powerpoint/2010/main" val="16470411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Coffee break</a:t>
            </a:r>
          </a:p>
        </p:txBody>
      </p:sp>
      <p:pic>
        <p:nvPicPr>
          <p:cNvPr id="5" name="Picture 4" descr="Hot drink on table">
            <a:extLst>
              <a:ext uri="{FF2B5EF4-FFF2-40B4-BE49-F238E27FC236}">
                <a16:creationId xmlns:a16="http://schemas.microsoft.com/office/drawing/2014/main" id="{577F05AA-CDF5-A33C-06BB-58367BB86504}"/>
              </a:ext>
            </a:extLst>
          </p:cNvPr>
          <p:cNvPicPr>
            <a:picLocks noChangeAspect="1"/>
          </p:cNvPicPr>
          <p:nvPr/>
        </p:nvPicPr>
        <p:blipFill rotWithShape="1">
          <a:blip r:embed="rId2"/>
          <a:srcRect t="37296"/>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3" name="Slide Number Placeholder 2">
            <a:extLst>
              <a:ext uri="{FF2B5EF4-FFF2-40B4-BE49-F238E27FC236}">
                <a16:creationId xmlns:a16="http://schemas.microsoft.com/office/drawing/2014/main" id="{578D6FA4-5304-77E8-4EAA-9FAF482E060C}"/>
              </a:ext>
            </a:extLst>
          </p:cNvPr>
          <p:cNvSpPr>
            <a:spLocks noGrp="1"/>
          </p:cNvSpPr>
          <p:nvPr>
            <p:ph type="sldNum" sz="quarter" idx="12"/>
          </p:nvPr>
        </p:nvSpPr>
        <p:spPr/>
        <p:txBody>
          <a:bodyPr/>
          <a:lstStyle/>
          <a:p>
            <a:fld id="{998FC6E2-3800-4EB0-A18D-3856D6660061}" type="slidenum">
              <a:rPr lang="en-US" smtClean="0"/>
              <a:t>26</a:t>
            </a:fld>
            <a:endParaRPr lang="en-US"/>
          </a:p>
        </p:txBody>
      </p:sp>
      <p:sp>
        <p:nvSpPr>
          <p:cNvPr id="4" name="TextBox 3">
            <a:extLst>
              <a:ext uri="{FF2B5EF4-FFF2-40B4-BE49-F238E27FC236}">
                <a16:creationId xmlns:a16="http://schemas.microsoft.com/office/drawing/2014/main" id="{D2158B49-AA40-B55B-22A4-323CE8D9D4BD}"/>
              </a:ext>
            </a:extLst>
          </p:cNvPr>
          <p:cNvSpPr txBox="1"/>
          <p:nvPr/>
        </p:nvSpPr>
        <p:spPr>
          <a:xfrm>
            <a:off x="5311170" y="4857750"/>
            <a:ext cx="1569660" cy="523220"/>
          </a:xfrm>
          <a:prstGeom prst="rect">
            <a:avLst/>
          </a:prstGeom>
          <a:noFill/>
        </p:spPr>
        <p:txBody>
          <a:bodyPr wrap="none" rtlCol="0">
            <a:spAutoFit/>
          </a:bodyPr>
          <a:lstStyle/>
          <a:p>
            <a:r>
              <a:rPr lang="en-CA" altLang="zh-CN" sz="2800" dirty="0"/>
              <a:t>14:50 pm</a:t>
            </a:r>
            <a:endParaRPr lang="zh-CN" altLang="en-US" sz="2800" dirty="0"/>
          </a:p>
        </p:txBody>
      </p:sp>
    </p:spTree>
    <p:extLst>
      <p:ext uri="{BB962C8B-B14F-4D97-AF65-F5344CB8AC3E}">
        <p14:creationId xmlns:p14="http://schemas.microsoft.com/office/powerpoint/2010/main" val="36184114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How to deal with heteroscedasticity</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27</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US" altLang="zh-CN" dirty="0"/>
              <a:t>If</a:t>
            </a:r>
            <a:r>
              <a:rPr lang="zh-CN" altLang="en-US" dirty="0"/>
              <a:t> </a:t>
            </a:r>
            <a:r>
              <a:rPr lang="en-US" altLang="zh-CN" dirty="0"/>
              <a:t>you</a:t>
            </a:r>
            <a:r>
              <a:rPr lang="zh-CN" altLang="en-US" dirty="0"/>
              <a:t> </a:t>
            </a:r>
            <a:r>
              <a:rPr lang="en-US" altLang="zh-CN" dirty="0"/>
              <a:t>know</a:t>
            </a:r>
            <a:r>
              <a:rPr lang="zh-CN" altLang="en-US" dirty="0"/>
              <a:t> </a:t>
            </a:r>
            <a:r>
              <a:rPr lang="en-US" altLang="zh-CN" dirty="0"/>
              <a:t>how</a:t>
            </a:r>
            <a:r>
              <a:rPr lang="zh-CN" altLang="en-US" dirty="0"/>
              <a:t> </a:t>
            </a:r>
            <a:r>
              <a:rPr lang="en-US" altLang="zh-CN" dirty="0"/>
              <a:t>the</a:t>
            </a:r>
            <a:r>
              <a:rPr lang="zh-CN" altLang="en-US" dirty="0"/>
              <a:t> </a:t>
            </a:r>
            <a:r>
              <a:rPr lang="en-US" altLang="zh-CN" dirty="0">
                <a:solidFill>
                  <a:srgbClr val="FF0000"/>
                </a:solidFill>
              </a:rPr>
              <a:t>variance</a:t>
            </a:r>
            <a:r>
              <a:rPr lang="zh-CN" altLang="en-US" dirty="0">
                <a:solidFill>
                  <a:srgbClr val="FF0000"/>
                </a:solidFill>
              </a:rPr>
              <a:t> </a:t>
            </a:r>
            <a:r>
              <a:rPr lang="en-US" altLang="zh-CN" dirty="0">
                <a:solidFill>
                  <a:srgbClr val="FF0000"/>
                </a:solidFill>
              </a:rPr>
              <a:t>changes</a:t>
            </a:r>
            <a:r>
              <a:rPr lang="zh-CN" altLang="en-US" dirty="0">
                <a:solidFill>
                  <a:srgbClr val="FF0000"/>
                </a:solidFill>
              </a:rPr>
              <a:t> </a:t>
            </a:r>
            <a:r>
              <a:rPr lang="en-US" altLang="zh-CN" dirty="0">
                <a:solidFill>
                  <a:srgbClr val="FF0000"/>
                </a:solidFill>
              </a:rPr>
              <a:t>with</a:t>
            </a:r>
            <a:r>
              <a:rPr lang="zh-CN" altLang="en-US" dirty="0">
                <a:solidFill>
                  <a:srgbClr val="FF0000"/>
                </a:solidFill>
              </a:rPr>
              <a:t> </a:t>
            </a:r>
            <a:r>
              <a:rPr lang="en-US" altLang="zh-CN" dirty="0">
                <a:solidFill>
                  <a:srgbClr val="FF0000"/>
                </a:solidFill>
              </a:rPr>
              <a:t>each</a:t>
            </a:r>
            <a:r>
              <a:rPr lang="zh-CN" altLang="en-US" dirty="0">
                <a:solidFill>
                  <a:srgbClr val="FF0000"/>
                </a:solidFill>
              </a:rPr>
              <a:t> </a:t>
            </a:r>
            <a:r>
              <a:rPr lang="en-CA" altLang="zh-CN" dirty="0">
                <a:solidFill>
                  <a:srgbClr val="FF0000"/>
                </a:solidFill>
              </a:rPr>
              <a:t>sample</a:t>
            </a:r>
            <a:endParaRPr lang="en-CA" altLang="zh-CN" baseline="-25000" dirty="0">
              <a:solidFill>
                <a:srgbClr val="FF0000"/>
              </a:solidFill>
            </a:endParaRPr>
          </a:p>
          <a:p>
            <a:pPr lvl="1"/>
            <a:r>
              <a:rPr lang="en-CA" dirty="0">
                <a:solidFill>
                  <a:schemeClr val="accent1"/>
                </a:solidFill>
              </a:rPr>
              <a:t>Weighted</a:t>
            </a:r>
            <a:r>
              <a:rPr lang="en-CA" dirty="0"/>
              <a:t> Least Square Regression</a:t>
            </a:r>
          </a:p>
          <a:p>
            <a:r>
              <a:rPr lang="en-CA" dirty="0"/>
              <a:t>If the variance has </a:t>
            </a:r>
            <a:r>
              <a:rPr lang="en-CA" dirty="0">
                <a:solidFill>
                  <a:srgbClr val="FF0000"/>
                </a:solidFill>
              </a:rPr>
              <a:t>unknown dependence </a:t>
            </a:r>
            <a:r>
              <a:rPr lang="en-CA" dirty="0"/>
              <a:t>on </a:t>
            </a:r>
            <a:r>
              <a:rPr lang="en-CA" dirty="0" err="1"/>
              <a:t>y</a:t>
            </a:r>
            <a:r>
              <a:rPr lang="en-CA" baseline="-25000" dirty="0" err="1"/>
              <a:t>i</a:t>
            </a:r>
            <a:endParaRPr lang="en-CA" baseline="-25000" dirty="0"/>
          </a:p>
          <a:p>
            <a:pPr lvl="1"/>
            <a:r>
              <a:rPr lang="en-CA" dirty="0"/>
              <a:t>Other regression methods (GMM, generalized method of moments estimation)</a:t>
            </a:r>
          </a:p>
          <a:p>
            <a:r>
              <a:rPr lang="en-CA" dirty="0"/>
              <a:t>If you know the </a:t>
            </a:r>
            <a:r>
              <a:rPr lang="en-CA" dirty="0">
                <a:solidFill>
                  <a:srgbClr val="FF0000"/>
                </a:solidFill>
              </a:rPr>
              <a:t>general trend of variance change</a:t>
            </a:r>
            <a:r>
              <a:rPr lang="en-CA" dirty="0"/>
              <a:t> with the predictor variable, then you can transform the data</a:t>
            </a:r>
          </a:p>
          <a:p>
            <a:pPr lvl="1"/>
            <a:r>
              <a:rPr lang="en-CA" dirty="0"/>
              <a:t>Log-transformation</a:t>
            </a:r>
          </a:p>
          <a:p>
            <a:pPr lvl="1"/>
            <a:r>
              <a:rPr lang="en-CA" dirty="0"/>
              <a:t>Box-Cox transformations</a:t>
            </a:r>
          </a:p>
          <a:p>
            <a:pPr lvl="1"/>
            <a:r>
              <a:rPr lang="en-CA" dirty="0"/>
              <a:t>High order terms</a:t>
            </a:r>
          </a:p>
        </p:txBody>
      </p:sp>
      <p:pic>
        <p:nvPicPr>
          <p:cNvPr id="6" name="Picture 5" descr="Shape&#10;&#10;Description automatically generated with medium confidence">
            <a:extLst>
              <a:ext uri="{FF2B5EF4-FFF2-40B4-BE49-F238E27FC236}">
                <a16:creationId xmlns:a16="http://schemas.microsoft.com/office/drawing/2014/main" id="{F1AAEC56-C548-9421-6FFF-9B03963CE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853404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F897-C852-2A07-6091-7F82CC230C1A}"/>
              </a:ext>
            </a:extLst>
          </p:cNvPr>
          <p:cNvSpPr>
            <a:spLocks noGrp="1"/>
          </p:cNvSpPr>
          <p:nvPr>
            <p:ph type="title"/>
          </p:nvPr>
        </p:nvSpPr>
        <p:spPr/>
        <p:txBody>
          <a:bodyPr/>
          <a:lstStyle/>
          <a:p>
            <a:r>
              <a:rPr lang="en-US" dirty="0"/>
              <a:t>High orders to eliminate Heteroscedasticity</a:t>
            </a:r>
          </a:p>
        </p:txBody>
      </p:sp>
      <p:pic>
        <p:nvPicPr>
          <p:cNvPr id="3" name="Picture 2" descr="Shape&#10;&#10;Description automatically generated with medium confidence">
            <a:extLst>
              <a:ext uri="{FF2B5EF4-FFF2-40B4-BE49-F238E27FC236}">
                <a16:creationId xmlns:a16="http://schemas.microsoft.com/office/drawing/2014/main" id="{8D8A006C-2B22-F463-22D7-3A0068D1C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BB4EDACD-28A7-D9D6-B6AE-D1B3D1FBAD56}"/>
              </a:ext>
            </a:extLst>
          </p:cNvPr>
          <p:cNvSpPr>
            <a:spLocks noGrp="1"/>
          </p:cNvSpPr>
          <p:nvPr>
            <p:ph type="sldNum" sz="quarter" idx="12"/>
          </p:nvPr>
        </p:nvSpPr>
        <p:spPr/>
        <p:txBody>
          <a:bodyPr/>
          <a:lstStyle/>
          <a:p>
            <a:fld id="{998FC6E2-3800-4EB0-A18D-3856D6660061}" type="slidenum">
              <a:rPr lang="en-US" smtClean="0"/>
              <a:t>28</a:t>
            </a:fld>
            <a:endParaRPr lang="en-US"/>
          </a:p>
        </p:txBody>
      </p:sp>
      <p:pic>
        <p:nvPicPr>
          <p:cNvPr id="15" name="Picture 14">
            <a:extLst>
              <a:ext uri="{FF2B5EF4-FFF2-40B4-BE49-F238E27FC236}">
                <a16:creationId xmlns:a16="http://schemas.microsoft.com/office/drawing/2014/main" id="{7B2EAE4F-EB30-C365-7872-52F7C1F27DD8}"/>
              </a:ext>
            </a:extLst>
          </p:cNvPr>
          <p:cNvPicPr>
            <a:picLocks noChangeAspect="1"/>
          </p:cNvPicPr>
          <p:nvPr/>
        </p:nvPicPr>
        <p:blipFill>
          <a:blip r:embed="rId3"/>
          <a:stretch>
            <a:fillRect/>
          </a:stretch>
        </p:blipFill>
        <p:spPr>
          <a:xfrm>
            <a:off x="725234" y="1551240"/>
            <a:ext cx="4910137" cy="4888151"/>
          </a:xfrm>
          <a:prstGeom prst="rect">
            <a:avLst/>
          </a:prstGeom>
        </p:spPr>
      </p:pic>
      <p:pic>
        <p:nvPicPr>
          <p:cNvPr id="19" name="Picture 18">
            <a:extLst>
              <a:ext uri="{FF2B5EF4-FFF2-40B4-BE49-F238E27FC236}">
                <a16:creationId xmlns:a16="http://schemas.microsoft.com/office/drawing/2014/main" id="{C3593DE8-4A99-EB9B-8C9E-0F5A9586D7FF}"/>
              </a:ext>
            </a:extLst>
          </p:cNvPr>
          <p:cNvPicPr>
            <a:picLocks noChangeAspect="1"/>
          </p:cNvPicPr>
          <p:nvPr/>
        </p:nvPicPr>
        <p:blipFill>
          <a:blip r:embed="rId4"/>
          <a:stretch>
            <a:fillRect/>
          </a:stretch>
        </p:blipFill>
        <p:spPr>
          <a:xfrm>
            <a:off x="6556631" y="1468200"/>
            <a:ext cx="4026105" cy="4332506"/>
          </a:xfrm>
          <a:prstGeom prst="rect">
            <a:avLst/>
          </a:prstGeom>
        </p:spPr>
      </p:pic>
      <p:pic>
        <p:nvPicPr>
          <p:cNvPr id="21" name="Picture 20">
            <a:extLst>
              <a:ext uri="{FF2B5EF4-FFF2-40B4-BE49-F238E27FC236}">
                <a16:creationId xmlns:a16="http://schemas.microsoft.com/office/drawing/2014/main" id="{EA7A7D64-9143-AB84-DDBE-BE19E0554E7E}"/>
              </a:ext>
            </a:extLst>
          </p:cNvPr>
          <p:cNvPicPr>
            <a:picLocks noChangeAspect="1"/>
          </p:cNvPicPr>
          <p:nvPr/>
        </p:nvPicPr>
        <p:blipFill>
          <a:blip r:embed="rId5"/>
          <a:stretch>
            <a:fillRect/>
          </a:stretch>
        </p:blipFill>
        <p:spPr>
          <a:xfrm>
            <a:off x="6565142" y="5910541"/>
            <a:ext cx="2949196" cy="891617"/>
          </a:xfrm>
          <a:prstGeom prst="rect">
            <a:avLst/>
          </a:prstGeom>
        </p:spPr>
      </p:pic>
    </p:spTree>
    <p:extLst>
      <p:ext uri="{BB962C8B-B14F-4D97-AF65-F5344CB8AC3E}">
        <p14:creationId xmlns:p14="http://schemas.microsoft.com/office/powerpoint/2010/main" val="5137085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29</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17</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29</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sp>
        <p:nvSpPr>
          <p:cNvPr id="2" name="TextBox 1">
            <a:extLst>
              <a:ext uri="{FF2B5EF4-FFF2-40B4-BE49-F238E27FC236}">
                <a16:creationId xmlns:a16="http://schemas.microsoft.com/office/drawing/2014/main" id="{5A540935-11DE-A41C-54F4-D152AA052792}"/>
              </a:ext>
            </a:extLst>
          </p:cNvPr>
          <p:cNvSpPr txBox="1"/>
          <p:nvPr/>
        </p:nvSpPr>
        <p:spPr>
          <a:xfrm>
            <a:off x="5230761" y="2132231"/>
            <a:ext cx="5682202" cy="2031325"/>
          </a:xfrm>
          <a:prstGeom prst="rect">
            <a:avLst/>
          </a:prstGeom>
          <a:noFill/>
        </p:spPr>
        <p:txBody>
          <a:bodyPr wrap="square" rtlCol="0">
            <a:spAutoFit/>
          </a:bodyPr>
          <a:lstStyle/>
          <a:p>
            <a:r>
              <a:rPr lang="en-US" sz="1800" b="0" i="0" u="none" strike="noStrike" baseline="0" dirty="0">
                <a:solidFill>
                  <a:srgbClr val="000000"/>
                </a:solidFill>
              </a:rPr>
              <a:t>Use the CLERICAL.CSV data.</a:t>
            </a:r>
          </a:p>
          <a:p>
            <a:r>
              <a:rPr lang="en-US" sz="1800" b="0" i="0" u="none" strike="noStrike" baseline="0" dirty="0">
                <a:solidFill>
                  <a:srgbClr val="000000"/>
                </a:solidFill>
              </a:rPr>
              <a:t>BEGIN with the best model from PROBLEM 16</a:t>
            </a:r>
          </a:p>
          <a:p>
            <a:r>
              <a:rPr lang="es-ES" sz="1800" b="0" i="0" u="none" strike="noStrike" baseline="0" dirty="0">
                <a:solidFill>
                  <a:srgbClr val="000000"/>
                </a:solidFill>
              </a:rPr>
              <a:t>Y ~ X2 + I(X2^2) + X4 + X5</a:t>
            </a:r>
          </a:p>
          <a:p>
            <a:r>
              <a:rPr lang="en-US" sz="1800" b="0" i="0" u="none" strike="noStrike" baseline="0" dirty="0">
                <a:solidFill>
                  <a:srgbClr val="000000"/>
                </a:solidFill>
              </a:rPr>
              <a:t>Does this model meet the equal-variance assumption?</a:t>
            </a:r>
          </a:p>
          <a:p>
            <a:endParaRPr lang="en-US" dirty="0">
              <a:solidFill>
                <a:srgbClr val="000000"/>
              </a:solidFill>
            </a:endParaRPr>
          </a:p>
          <a:p>
            <a:pPr marL="342900" indent="-342900">
              <a:buFont typeface="+mj-lt"/>
              <a:buAutoNum type="arabicPeriod"/>
            </a:pPr>
            <a:r>
              <a:rPr lang="en-US" sz="1800" b="0" i="0" u="none" strike="noStrike" baseline="0" dirty="0">
                <a:solidFill>
                  <a:srgbClr val="000000"/>
                </a:solidFill>
              </a:rPr>
              <a:t>Examine residual plot and scale-location plot</a:t>
            </a:r>
          </a:p>
          <a:p>
            <a:pPr marL="342900" indent="-342900">
              <a:buFont typeface="+mj-lt"/>
              <a:buAutoNum type="arabicPeriod"/>
            </a:pPr>
            <a:r>
              <a:rPr lang="en-US" sz="1800" b="0" i="0" u="none" strike="noStrike" baseline="0" dirty="0">
                <a:solidFill>
                  <a:srgbClr val="000000"/>
                </a:solidFill>
              </a:rPr>
              <a:t>Conduct the Breusch-Pagan test.</a:t>
            </a:r>
            <a:endParaRPr lang="en-US" sz="1600" dirty="0"/>
          </a:p>
        </p:txBody>
      </p:sp>
    </p:spTree>
    <p:extLst>
      <p:ext uri="{BB962C8B-B14F-4D97-AF65-F5344CB8AC3E}">
        <p14:creationId xmlns:p14="http://schemas.microsoft.com/office/powerpoint/2010/main" val="117776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equal variance assumptions, and normality assumptions. </a:t>
            </a:r>
            <a:endParaRPr lang="en-US" sz="1900" dirty="0">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7: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identify multicollinearity and outliers and data transformation.  </a:t>
            </a:r>
            <a:endParaRPr lang="en-US" sz="1900" dirty="0">
              <a:solidFill>
                <a:schemeClr val="bg1">
                  <a:lumMod val="75000"/>
                </a:schemeClr>
              </a:solidFill>
              <a:latin typeface="Calibri" panose="020F0502020204030204" pitchFamily="34" charset="0"/>
              <a:ea typeface="SimSun" panose="02010600030101010101" pitchFamily="2" charset="-122"/>
            </a:endParaRP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8: Deep learning basics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Deep learning advances: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a:t>
            </a:r>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30</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17</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30</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pic>
        <p:nvPicPr>
          <p:cNvPr id="10" name="Picture 9">
            <a:extLst>
              <a:ext uri="{FF2B5EF4-FFF2-40B4-BE49-F238E27FC236}">
                <a16:creationId xmlns:a16="http://schemas.microsoft.com/office/drawing/2014/main" id="{3FBC2D45-2931-6C41-5457-7A3BC5C81E22}"/>
              </a:ext>
            </a:extLst>
          </p:cNvPr>
          <p:cNvPicPr>
            <a:picLocks noChangeAspect="1"/>
          </p:cNvPicPr>
          <p:nvPr/>
        </p:nvPicPr>
        <p:blipFill>
          <a:blip r:embed="rId7"/>
          <a:stretch>
            <a:fillRect/>
          </a:stretch>
        </p:blipFill>
        <p:spPr>
          <a:xfrm>
            <a:off x="4890462" y="2172430"/>
            <a:ext cx="4347792" cy="3752276"/>
          </a:xfrm>
          <a:prstGeom prst="rect">
            <a:avLst/>
          </a:prstGeom>
        </p:spPr>
      </p:pic>
      <p:pic>
        <p:nvPicPr>
          <p:cNvPr id="12" name="Picture 11">
            <a:extLst>
              <a:ext uri="{FF2B5EF4-FFF2-40B4-BE49-F238E27FC236}">
                <a16:creationId xmlns:a16="http://schemas.microsoft.com/office/drawing/2014/main" id="{5C38EBF5-5434-98A4-DF7C-29C002C9F229}"/>
              </a:ext>
            </a:extLst>
          </p:cNvPr>
          <p:cNvPicPr>
            <a:picLocks noChangeAspect="1"/>
          </p:cNvPicPr>
          <p:nvPr/>
        </p:nvPicPr>
        <p:blipFill>
          <a:blip r:embed="rId8"/>
          <a:stretch>
            <a:fillRect/>
          </a:stretch>
        </p:blipFill>
        <p:spPr>
          <a:xfrm>
            <a:off x="9336215" y="2172430"/>
            <a:ext cx="2774094" cy="1741872"/>
          </a:xfrm>
          <a:prstGeom prst="rect">
            <a:avLst/>
          </a:prstGeom>
        </p:spPr>
      </p:pic>
      <p:sp>
        <p:nvSpPr>
          <p:cNvPr id="13" name="TextBox 12">
            <a:extLst>
              <a:ext uri="{FF2B5EF4-FFF2-40B4-BE49-F238E27FC236}">
                <a16:creationId xmlns:a16="http://schemas.microsoft.com/office/drawing/2014/main" id="{2148C3F0-E156-E2D6-B460-6FE525E687E4}"/>
              </a:ext>
            </a:extLst>
          </p:cNvPr>
          <p:cNvSpPr txBox="1"/>
          <p:nvPr/>
        </p:nvSpPr>
        <p:spPr>
          <a:xfrm>
            <a:off x="9336215" y="4317371"/>
            <a:ext cx="2589085" cy="1169551"/>
          </a:xfrm>
          <a:prstGeom prst="rect">
            <a:avLst/>
          </a:prstGeom>
          <a:noFill/>
        </p:spPr>
        <p:txBody>
          <a:bodyPr wrap="square" rtlCol="0">
            <a:spAutoFit/>
          </a:bodyPr>
          <a:lstStyle/>
          <a:p>
            <a:r>
              <a:rPr lang="en-US" sz="1400" dirty="0"/>
              <a:t>P value 0.152 and 0.109, &gt; 0.05, cannot reject H0.</a:t>
            </a:r>
          </a:p>
          <a:p>
            <a:r>
              <a:rPr lang="en-US" sz="1400" dirty="0"/>
              <a:t>So we accept H0, which means the error term of model 2 and 3 does not have heteroscedasticity</a:t>
            </a:r>
          </a:p>
        </p:txBody>
      </p:sp>
    </p:spTree>
    <p:extLst>
      <p:ext uri="{BB962C8B-B14F-4D97-AF65-F5344CB8AC3E}">
        <p14:creationId xmlns:p14="http://schemas.microsoft.com/office/powerpoint/2010/main" val="21805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r>
              <a:rPr lang="en-US" altLang="zh-CN" dirty="0">
                <a:solidFill>
                  <a:schemeClr val="accent1"/>
                </a:solidFill>
              </a:rPr>
              <a:t>4. Normality</a:t>
            </a:r>
            <a:r>
              <a:rPr lang="zh-CN" altLang="en-US" dirty="0">
                <a:solidFill>
                  <a:schemeClr val="accent1"/>
                </a:solidFill>
              </a:rPr>
              <a:t> </a:t>
            </a:r>
            <a:r>
              <a:rPr lang="en-US" altLang="zh-CN" dirty="0">
                <a:solidFill>
                  <a:schemeClr val="accent1"/>
                </a:solidFill>
              </a:rPr>
              <a:t>Assumption (error)</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31</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normAutofit/>
          </a:bodyPr>
          <a:lstStyle/>
          <a:p>
            <a:r>
              <a:rPr lang="en-US" altLang="zh-CN" sz="2000" dirty="0"/>
              <a:t>The multiple linear regression analysis requires that the errors between observed and predicted values (i.e., the residuals of the regression) should be </a:t>
            </a:r>
            <a:r>
              <a:rPr lang="en-US" altLang="zh-CN" sz="2000" dirty="0">
                <a:solidFill>
                  <a:schemeClr val="accent1"/>
                </a:solidFill>
              </a:rPr>
              <a:t>normally</a:t>
            </a:r>
            <a:r>
              <a:rPr lang="en-US" altLang="zh-CN" sz="2000" dirty="0"/>
              <a:t> </a:t>
            </a:r>
            <a:r>
              <a:rPr lang="en-US" altLang="zh-CN" sz="2000" dirty="0">
                <a:solidFill>
                  <a:schemeClr val="accent1"/>
                </a:solidFill>
              </a:rPr>
              <a:t>distributed</a:t>
            </a:r>
            <a:r>
              <a:rPr lang="en-US" altLang="zh-CN" sz="2000" dirty="0"/>
              <a:t>. </a:t>
            </a:r>
          </a:p>
          <a:p>
            <a:r>
              <a:rPr lang="en-US" altLang="zh-CN" sz="2000" dirty="0"/>
              <a:t>This assumption may be checked by looking at </a:t>
            </a:r>
            <a:r>
              <a:rPr lang="en-US" altLang="zh-CN" sz="2000" dirty="0">
                <a:solidFill>
                  <a:schemeClr val="accent1"/>
                </a:solidFill>
              </a:rPr>
              <a:t>a histogram, </a:t>
            </a:r>
            <a:r>
              <a:rPr lang="en-US" altLang="zh-CN" sz="2000" dirty="0"/>
              <a:t>a normal probability plot or </a:t>
            </a:r>
            <a:r>
              <a:rPr lang="en-US" altLang="zh-CN" sz="2000" dirty="0">
                <a:solidFill>
                  <a:schemeClr val="accent1"/>
                </a:solidFill>
              </a:rPr>
              <a:t>a Q-Q-Plot</a:t>
            </a:r>
            <a:r>
              <a:rPr lang="en-US" altLang="zh-CN" sz="2000" dirty="0"/>
              <a:t>. If the distribution is normal, the points on such a plot (Probability Plot or Q-Q-Plot) should fall close to the diagonal reference line. A bow-shaped pattern of deviations from the diagonal indicates that the residuals have </a:t>
            </a:r>
            <a:r>
              <a:rPr lang="en-US" altLang="zh-CN" sz="2000" dirty="0">
                <a:solidFill>
                  <a:srgbClr val="0070C0"/>
                </a:solidFill>
              </a:rPr>
              <a:t>excessive skewness</a:t>
            </a:r>
            <a:r>
              <a:rPr lang="en-US" altLang="zh-CN" sz="2000" dirty="0"/>
              <a:t>. An S-shaped pattern of deviations indicates that the residuals have </a:t>
            </a:r>
            <a:r>
              <a:rPr lang="en-US" altLang="zh-CN" sz="2000" dirty="0">
                <a:solidFill>
                  <a:srgbClr val="0070C0"/>
                </a:solidFill>
              </a:rPr>
              <a:t>excessive kurtosis</a:t>
            </a:r>
            <a:r>
              <a:rPr lang="en-US" altLang="zh-CN" sz="2000" dirty="0"/>
              <a:t>, i.e., there are either too many or too few large errors in both directions. Sometimes the problem is revealed to be that there are a few data points on one or both ends that deviate significantly from the reference line (“outliers”), in which case they should get close attention. </a:t>
            </a:r>
          </a:p>
          <a:p>
            <a:r>
              <a:rPr lang="en-US" altLang="zh-CN" sz="2000" dirty="0"/>
              <a:t>There are also a variety of statistical tests for normality, including the </a:t>
            </a:r>
            <a:r>
              <a:rPr lang="en-US" altLang="zh-CN" sz="2000" dirty="0">
                <a:solidFill>
                  <a:schemeClr val="accent1"/>
                </a:solidFill>
              </a:rPr>
              <a:t>Kolmogorov-Smirnov test </a:t>
            </a:r>
            <a:r>
              <a:rPr lang="en-US" altLang="zh-CN" sz="2000" dirty="0"/>
              <a:t>and the </a:t>
            </a:r>
            <a:r>
              <a:rPr lang="en-US" altLang="zh-CN" sz="2000" dirty="0">
                <a:solidFill>
                  <a:schemeClr val="accent1"/>
                </a:solidFill>
              </a:rPr>
              <a:t>Shapiro-Wilk test</a:t>
            </a:r>
            <a:r>
              <a:rPr lang="en-US" altLang="zh-CN" sz="2000" dirty="0"/>
              <a:t>.</a:t>
            </a:r>
          </a:p>
        </p:txBody>
      </p:sp>
      <p:pic>
        <p:nvPicPr>
          <p:cNvPr id="6" name="Picture 5" descr="Shape&#10;&#10;Description automatically generated with medium confidence">
            <a:extLst>
              <a:ext uri="{FF2B5EF4-FFF2-40B4-BE49-F238E27FC236}">
                <a16:creationId xmlns:a16="http://schemas.microsoft.com/office/drawing/2014/main" id="{30FA51F2-F22B-3558-7074-8D1329C96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5" name="Picture 4">
            <a:extLst>
              <a:ext uri="{FF2B5EF4-FFF2-40B4-BE49-F238E27FC236}">
                <a16:creationId xmlns:a16="http://schemas.microsoft.com/office/drawing/2014/main" id="{45384F06-3C9F-14A2-8F25-8E4B448D0FBA}"/>
              </a:ext>
            </a:extLst>
          </p:cNvPr>
          <p:cNvPicPr>
            <a:picLocks noChangeAspect="1"/>
          </p:cNvPicPr>
          <p:nvPr/>
        </p:nvPicPr>
        <p:blipFill>
          <a:blip r:embed="rId3"/>
          <a:stretch>
            <a:fillRect/>
          </a:stretch>
        </p:blipFill>
        <p:spPr>
          <a:xfrm>
            <a:off x="3383301" y="5537628"/>
            <a:ext cx="6000750" cy="866775"/>
          </a:xfrm>
          <a:prstGeom prst="rect">
            <a:avLst/>
          </a:prstGeom>
        </p:spPr>
      </p:pic>
    </p:spTree>
    <p:extLst>
      <p:ext uri="{BB962C8B-B14F-4D97-AF65-F5344CB8AC3E}">
        <p14:creationId xmlns:p14="http://schemas.microsoft.com/office/powerpoint/2010/main" val="2446154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Skewness &amp; Kurtosis</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32</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25625"/>
            <a:ext cx="4890796" cy="4351338"/>
          </a:xfrm>
        </p:spPr>
        <p:txBody>
          <a:bodyPr>
            <a:normAutofit fontScale="92500" lnSpcReduction="10000"/>
          </a:bodyPr>
          <a:lstStyle/>
          <a:p>
            <a:r>
              <a:rPr lang="en-CA" sz="2000" dirty="0"/>
              <a:t>Skewness is a measure of symmetry, or more precisely, the lack of symmetry</a:t>
            </a:r>
          </a:p>
          <a:p>
            <a:r>
              <a:rPr lang="en-CA" sz="2000" dirty="0"/>
              <a:t>Kurtosis is a measure of whether the data are heavy-tailed or light-tailed relative to a normal distribution. </a:t>
            </a:r>
          </a:p>
          <a:p>
            <a:pPr lvl="1"/>
            <a:r>
              <a:rPr lang="en-CA" sz="2000" dirty="0"/>
              <a:t>Data sets with medium kurtosis (Mesokurtic, k=3) </a:t>
            </a:r>
            <a:r>
              <a:rPr lang="en-US" sz="2000" dirty="0"/>
              <a:t>has kurtosis statistic similar to that of the normal distribution. </a:t>
            </a:r>
            <a:endParaRPr lang="en-CA" sz="2000" dirty="0"/>
          </a:p>
          <a:p>
            <a:pPr lvl="1"/>
            <a:r>
              <a:rPr lang="en-CA" sz="2000" dirty="0"/>
              <a:t>Data sets with high kurtosis (Leptokurtic, k&lt;3) tend to have heavy tails, or outliers. </a:t>
            </a:r>
          </a:p>
          <a:p>
            <a:pPr lvl="1"/>
            <a:r>
              <a:rPr lang="en-CA" sz="2000" dirty="0"/>
              <a:t>Data sets with low kurtosis ((Platykurtic, k&gt;3) ) tend to have light tails, or lack of outliers. </a:t>
            </a:r>
          </a:p>
          <a:p>
            <a:r>
              <a:rPr lang="en-CA" sz="2000" dirty="0"/>
              <a:t>The histogram is an effective graphical technique for showing both the skewness and kurtosis of data set.</a:t>
            </a:r>
          </a:p>
          <a:p>
            <a:endParaRPr lang="en-CA" sz="2000" dirty="0"/>
          </a:p>
        </p:txBody>
      </p:sp>
      <p:pic>
        <p:nvPicPr>
          <p:cNvPr id="6" name="Picture 5" descr="Shape&#10;&#10;Description automatically generated with medium confidence">
            <a:extLst>
              <a:ext uri="{FF2B5EF4-FFF2-40B4-BE49-F238E27FC236}">
                <a16:creationId xmlns:a16="http://schemas.microsoft.com/office/drawing/2014/main" id="{E0D3A1EC-DCF2-7390-91E7-5BCF8B4CA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26" name="Picture 2">
            <a:extLst>
              <a:ext uri="{FF2B5EF4-FFF2-40B4-BE49-F238E27FC236}">
                <a16:creationId xmlns:a16="http://schemas.microsoft.com/office/drawing/2014/main" id="{0D5A4EDD-7A12-0630-E1D2-038D456F9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63753"/>
            <a:ext cx="57150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A24E20C-B1F4-9DBE-B5A9-C11848C52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3712" y="4167188"/>
            <a:ext cx="35337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704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Advertising</a:t>
            </a:r>
            <a:r>
              <a:rPr lang="zh-CN" altLang="en-US" dirty="0">
                <a:solidFill>
                  <a:schemeClr val="accent1"/>
                </a:solidFill>
              </a:rPr>
              <a:t> </a:t>
            </a:r>
            <a:r>
              <a:rPr lang="en-US" altLang="zh-CN" dirty="0">
                <a:solidFill>
                  <a:schemeClr val="accent1"/>
                </a:solidFill>
              </a:rPr>
              <a:t>data </a:t>
            </a:r>
            <a:r>
              <a:rPr lang="en-US" dirty="0">
                <a:solidFill>
                  <a:schemeClr val="accent1"/>
                </a:solidFill>
              </a:rPr>
              <a:t>Histogram</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33</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C5FC9F11-00DE-361E-5EC5-65EDA3D6E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3" name="Slide Number Placeholder 3">
            <a:extLst>
              <a:ext uri="{FF2B5EF4-FFF2-40B4-BE49-F238E27FC236}">
                <a16:creationId xmlns:a16="http://schemas.microsoft.com/office/drawing/2014/main" id="{CEC18F72-25A4-148B-E80F-D76BBE0544B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33</a:t>
            </a:fld>
            <a:endParaRPr lang="en-US" dirty="0"/>
          </a:p>
        </p:txBody>
      </p:sp>
      <p:pic>
        <p:nvPicPr>
          <p:cNvPr id="9" name="Content Placeholder 8">
            <a:extLst>
              <a:ext uri="{FF2B5EF4-FFF2-40B4-BE49-F238E27FC236}">
                <a16:creationId xmlns:a16="http://schemas.microsoft.com/office/drawing/2014/main" id="{EDB1B594-C93E-19A4-9746-E4CAD44872A1}"/>
              </a:ext>
            </a:extLst>
          </p:cNvPr>
          <p:cNvPicPr>
            <a:picLocks noGrp="1" noChangeAspect="1"/>
          </p:cNvPicPr>
          <p:nvPr>
            <p:ph idx="1"/>
          </p:nvPr>
        </p:nvPicPr>
        <p:blipFill>
          <a:blip r:embed="rId4"/>
          <a:stretch>
            <a:fillRect/>
          </a:stretch>
        </p:blipFill>
        <p:spPr>
          <a:xfrm>
            <a:off x="660750" y="1391093"/>
            <a:ext cx="4507702" cy="4488244"/>
          </a:xfrm>
        </p:spPr>
      </p:pic>
      <p:sp>
        <p:nvSpPr>
          <p:cNvPr id="11" name="TextBox 10">
            <a:extLst>
              <a:ext uri="{FF2B5EF4-FFF2-40B4-BE49-F238E27FC236}">
                <a16:creationId xmlns:a16="http://schemas.microsoft.com/office/drawing/2014/main" id="{FF9C183B-3D20-5518-85DF-BC809988B3A8}"/>
              </a:ext>
            </a:extLst>
          </p:cNvPr>
          <p:cNvSpPr txBox="1"/>
          <p:nvPr/>
        </p:nvSpPr>
        <p:spPr>
          <a:xfrm>
            <a:off x="1122671" y="6200973"/>
            <a:ext cx="3026980" cy="307777"/>
          </a:xfrm>
          <a:prstGeom prst="rect">
            <a:avLst/>
          </a:prstGeom>
          <a:noFill/>
        </p:spPr>
        <p:txBody>
          <a:bodyPr wrap="square">
            <a:spAutoFit/>
          </a:bodyPr>
          <a:lstStyle/>
          <a:p>
            <a:r>
              <a:rPr lang="en-US" sz="1400" dirty="0"/>
              <a:t>hist(morepower11$residuals)</a:t>
            </a:r>
          </a:p>
        </p:txBody>
      </p:sp>
      <p:pic>
        <p:nvPicPr>
          <p:cNvPr id="22" name="Picture 21">
            <a:extLst>
              <a:ext uri="{FF2B5EF4-FFF2-40B4-BE49-F238E27FC236}">
                <a16:creationId xmlns:a16="http://schemas.microsoft.com/office/drawing/2014/main" id="{89CCC0E4-3CB6-AAA5-5963-D13C8F68AF62}"/>
              </a:ext>
            </a:extLst>
          </p:cNvPr>
          <p:cNvPicPr>
            <a:picLocks noChangeAspect="1"/>
          </p:cNvPicPr>
          <p:nvPr/>
        </p:nvPicPr>
        <p:blipFill>
          <a:blip r:embed="rId5"/>
          <a:stretch>
            <a:fillRect/>
          </a:stretch>
        </p:blipFill>
        <p:spPr>
          <a:xfrm>
            <a:off x="6340666" y="1402942"/>
            <a:ext cx="4706434" cy="4432876"/>
          </a:xfrm>
          <a:prstGeom prst="rect">
            <a:avLst/>
          </a:prstGeom>
        </p:spPr>
      </p:pic>
      <p:sp>
        <p:nvSpPr>
          <p:cNvPr id="24" name="TextBox 23">
            <a:extLst>
              <a:ext uri="{FF2B5EF4-FFF2-40B4-BE49-F238E27FC236}">
                <a16:creationId xmlns:a16="http://schemas.microsoft.com/office/drawing/2014/main" id="{6EB575E7-93D0-6186-47C9-C0B3E78C864A}"/>
              </a:ext>
            </a:extLst>
          </p:cNvPr>
          <p:cNvSpPr txBox="1"/>
          <p:nvPr/>
        </p:nvSpPr>
        <p:spPr>
          <a:xfrm>
            <a:off x="6466338" y="5808712"/>
            <a:ext cx="5039862" cy="954107"/>
          </a:xfrm>
          <a:prstGeom prst="rect">
            <a:avLst/>
          </a:prstGeom>
          <a:noFill/>
        </p:spPr>
        <p:txBody>
          <a:bodyPr wrap="square">
            <a:spAutoFit/>
          </a:bodyPr>
          <a:lstStyle/>
          <a:p>
            <a:r>
              <a:rPr lang="en-US" sz="1400" dirty="0" err="1"/>
              <a:t>ggplot</a:t>
            </a:r>
            <a:r>
              <a:rPr lang="en-US" sz="1400" dirty="0"/>
              <a:t>(data=Advertising, </a:t>
            </a:r>
            <a:r>
              <a:rPr lang="en-US" sz="1400" dirty="0" err="1"/>
              <a:t>aes</a:t>
            </a:r>
            <a:r>
              <a:rPr lang="en-US" sz="1400" dirty="0"/>
              <a:t>(residuals(morepower11))) +</a:t>
            </a:r>
          </a:p>
          <a:p>
            <a:r>
              <a:rPr lang="en-US" sz="1400" dirty="0" err="1"/>
              <a:t>geom_histogram</a:t>
            </a:r>
            <a:r>
              <a:rPr lang="en-US" sz="1400" dirty="0"/>
              <a:t>(breaks = seq(-1,1,by=0.1), col="grey", fill="</a:t>
            </a:r>
            <a:r>
              <a:rPr lang="en-US" sz="1400" dirty="0" err="1"/>
              <a:t>lightblue</a:t>
            </a:r>
            <a:r>
              <a:rPr lang="en-US" sz="1400" dirty="0"/>
              <a:t>") + labs(title="Histogram for residuals") +labs(x="residuals", y="Count")</a:t>
            </a:r>
          </a:p>
        </p:txBody>
      </p:sp>
    </p:spTree>
    <p:extLst>
      <p:ext uri="{BB962C8B-B14F-4D97-AF65-F5344CB8AC3E}">
        <p14:creationId xmlns:p14="http://schemas.microsoft.com/office/powerpoint/2010/main" val="486223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200" y="365125"/>
            <a:ext cx="10515600" cy="1144361"/>
          </a:xfrm>
        </p:spPr>
        <p:txBody>
          <a:bodyPr/>
          <a:lstStyle/>
          <a:p>
            <a:pPr algn="ctr"/>
            <a:r>
              <a:rPr lang="en-CA" dirty="0">
                <a:solidFill>
                  <a:schemeClr val="accent1"/>
                </a:solidFill>
              </a:rPr>
              <a:t>QQ Plot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34</a:t>
            </a:fld>
            <a:endParaRPr lang="en-US">
              <a:solidFill>
                <a:srgbClr val="FFFFFF"/>
              </a:solidFill>
            </a:endParaRPr>
          </a:p>
        </p:txBody>
      </p:sp>
      <p:pic>
        <p:nvPicPr>
          <p:cNvPr id="6" name="Picture 5" descr="Shape&#10;&#10;Description automatically generated with medium confidence">
            <a:extLst>
              <a:ext uri="{FF2B5EF4-FFF2-40B4-BE49-F238E27FC236}">
                <a16:creationId xmlns:a16="http://schemas.microsoft.com/office/drawing/2014/main" id="{E0997FE4-CB1E-5790-0DF8-5F07C7D5BD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 name="Picture 9" descr="A picture containing text, diagram, line, plot&#10;&#10;Description automatically generated">
            <a:extLst>
              <a:ext uri="{FF2B5EF4-FFF2-40B4-BE49-F238E27FC236}">
                <a16:creationId xmlns:a16="http://schemas.microsoft.com/office/drawing/2014/main" id="{772D62F3-BD1F-4CB7-7807-D6AEEC8BA5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948" y="1509486"/>
            <a:ext cx="5441879" cy="4555205"/>
          </a:xfrm>
          <a:prstGeom prst="rect">
            <a:avLst/>
          </a:prstGeom>
        </p:spPr>
      </p:pic>
      <p:pic>
        <p:nvPicPr>
          <p:cNvPr id="13" name="Picture 12" descr="A picture containing text, diagram, line, plot&#10;&#10;Description automatically generated">
            <a:extLst>
              <a:ext uri="{FF2B5EF4-FFF2-40B4-BE49-F238E27FC236}">
                <a16:creationId xmlns:a16="http://schemas.microsoft.com/office/drawing/2014/main" id="{E90D4DA9-2384-71BE-8F61-81147536C3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0045" y="1509485"/>
            <a:ext cx="5441879" cy="4555205"/>
          </a:xfrm>
          <a:prstGeom prst="rect">
            <a:avLst/>
          </a:prstGeom>
        </p:spPr>
      </p:pic>
      <p:sp>
        <p:nvSpPr>
          <p:cNvPr id="19" name="TextBox 18">
            <a:extLst>
              <a:ext uri="{FF2B5EF4-FFF2-40B4-BE49-F238E27FC236}">
                <a16:creationId xmlns:a16="http://schemas.microsoft.com/office/drawing/2014/main" id="{966E6CCE-8AAD-01DD-8983-FF544ACB389D}"/>
              </a:ext>
            </a:extLst>
          </p:cNvPr>
          <p:cNvSpPr txBox="1"/>
          <p:nvPr/>
        </p:nvSpPr>
        <p:spPr>
          <a:xfrm>
            <a:off x="335948" y="266700"/>
            <a:ext cx="700833" cy="1477328"/>
          </a:xfrm>
          <a:prstGeom prst="rect">
            <a:avLst/>
          </a:prstGeom>
          <a:noFill/>
        </p:spPr>
        <p:txBody>
          <a:bodyPr wrap="none" rtlCol="0">
            <a:spAutoFit/>
          </a:bodyPr>
          <a:lstStyle/>
          <a:p>
            <a:r>
              <a:rPr lang="en-CA" altLang="zh-CN" dirty="0"/>
              <a:t>0%</a:t>
            </a:r>
          </a:p>
          <a:p>
            <a:r>
              <a:rPr lang="en-CA" altLang="zh-CN" dirty="0"/>
              <a:t>25%</a:t>
            </a:r>
          </a:p>
          <a:p>
            <a:r>
              <a:rPr lang="en-CA" altLang="zh-CN" dirty="0"/>
              <a:t>50%</a:t>
            </a:r>
          </a:p>
          <a:p>
            <a:r>
              <a:rPr lang="en-CA" altLang="zh-CN" dirty="0"/>
              <a:t>75%</a:t>
            </a:r>
          </a:p>
          <a:p>
            <a:r>
              <a:rPr lang="en-CA" altLang="zh-CN" dirty="0"/>
              <a:t>100%</a:t>
            </a:r>
          </a:p>
        </p:txBody>
      </p:sp>
    </p:spTree>
    <p:extLst>
      <p:ext uri="{BB962C8B-B14F-4D97-AF65-F5344CB8AC3E}">
        <p14:creationId xmlns:p14="http://schemas.microsoft.com/office/powerpoint/2010/main" val="4038455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Shapiro Wilk Test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35</a:t>
            </a:fld>
            <a:endParaRPr lang="en-US">
              <a:solidFill>
                <a:srgbClr val="FFFFFF"/>
              </a:solidFill>
            </a:endParaRPr>
          </a:p>
        </p:txBody>
      </p:sp>
      <p:pic>
        <p:nvPicPr>
          <p:cNvPr id="2" name="Picture 1" descr="Shape&#10;&#10;Description automatically generated with medium confidence">
            <a:extLst>
              <a:ext uri="{FF2B5EF4-FFF2-40B4-BE49-F238E27FC236}">
                <a16:creationId xmlns:a16="http://schemas.microsoft.com/office/drawing/2014/main" id="{5E3A0A86-85D6-9A7C-1E19-8AB58DDFFC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6" name="Picture 5">
            <a:extLst>
              <a:ext uri="{FF2B5EF4-FFF2-40B4-BE49-F238E27FC236}">
                <a16:creationId xmlns:a16="http://schemas.microsoft.com/office/drawing/2014/main" id="{C312575C-5517-E8D8-E9BF-C436FEEC4CDC}"/>
              </a:ext>
            </a:extLst>
          </p:cNvPr>
          <p:cNvPicPr>
            <a:picLocks noChangeAspect="1"/>
          </p:cNvPicPr>
          <p:nvPr/>
        </p:nvPicPr>
        <p:blipFill rotWithShape="1">
          <a:blip r:embed="rId3"/>
          <a:srcRect l="1147"/>
          <a:stretch/>
        </p:blipFill>
        <p:spPr>
          <a:xfrm>
            <a:off x="534256" y="3121003"/>
            <a:ext cx="3832206" cy="1485900"/>
          </a:xfrm>
          <a:prstGeom prst="rect">
            <a:avLst/>
          </a:prstGeom>
        </p:spPr>
      </p:pic>
      <p:pic>
        <p:nvPicPr>
          <p:cNvPr id="8" name="Picture 7">
            <a:extLst>
              <a:ext uri="{FF2B5EF4-FFF2-40B4-BE49-F238E27FC236}">
                <a16:creationId xmlns:a16="http://schemas.microsoft.com/office/drawing/2014/main" id="{F7887987-F7AD-DABC-E99C-2E5A84940F5C}"/>
              </a:ext>
            </a:extLst>
          </p:cNvPr>
          <p:cNvPicPr>
            <a:picLocks noChangeAspect="1"/>
          </p:cNvPicPr>
          <p:nvPr/>
        </p:nvPicPr>
        <p:blipFill>
          <a:blip r:embed="rId4"/>
          <a:stretch>
            <a:fillRect/>
          </a:stretch>
        </p:blipFill>
        <p:spPr>
          <a:xfrm>
            <a:off x="393520" y="1787168"/>
            <a:ext cx="7003873" cy="1011671"/>
          </a:xfrm>
          <a:prstGeom prst="rect">
            <a:avLst/>
          </a:prstGeom>
        </p:spPr>
      </p:pic>
    </p:spTree>
    <p:extLst>
      <p:ext uri="{BB962C8B-B14F-4D97-AF65-F5344CB8AC3E}">
        <p14:creationId xmlns:p14="http://schemas.microsoft.com/office/powerpoint/2010/main" val="2439871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Kolmogorov-Smirnov test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36</a:t>
            </a:fld>
            <a:endParaRPr lang="en-US">
              <a:solidFill>
                <a:srgbClr val="FFFFFF"/>
              </a:solidFill>
            </a:endParaRPr>
          </a:p>
        </p:txBody>
      </p:sp>
      <p:pic>
        <p:nvPicPr>
          <p:cNvPr id="11" name="Content Placeholder 10" descr="Chart, line chart&#10;&#10;Description automatically generated">
            <a:extLst>
              <a:ext uri="{FF2B5EF4-FFF2-40B4-BE49-F238E27FC236}">
                <a16:creationId xmlns:a16="http://schemas.microsoft.com/office/drawing/2014/main" id="{2D17B723-DD6D-584C-975A-0A2648F7B7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763" y="1690688"/>
            <a:ext cx="4101158" cy="4351338"/>
          </a:xfrm>
        </p:spPr>
      </p:pic>
      <p:pic>
        <p:nvPicPr>
          <p:cNvPr id="20" name="Picture 19" descr="Graphical user interface, text, application&#10;&#10;Description automatically generated">
            <a:extLst>
              <a:ext uri="{FF2B5EF4-FFF2-40B4-BE49-F238E27FC236}">
                <a16:creationId xmlns:a16="http://schemas.microsoft.com/office/drawing/2014/main" id="{4267FDC3-7587-CB07-3254-14D8FB296409}"/>
              </a:ext>
            </a:extLst>
          </p:cNvPr>
          <p:cNvPicPr>
            <a:picLocks noChangeAspect="1"/>
          </p:cNvPicPr>
          <p:nvPr/>
        </p:nvPicPr>
        <p:blipFill>
          <a:blip r:embed="rId3"/>
          <a:stretch>
            <a:fillRect/>
          </a:stretch>
        </p:blipFill>
        <p:spPr>
          <a:xfrm>
            <a:off x="5054744" y="1690688"/>
            <a:ext cx="3001116" cy="848446"/>
          </a:xfrm>
          <a:prstGeom prst="rect">
            <a:avLst/>
          </a:prstGeom>
        </p:spPr>
      </p:pic>
      <p:pic>
        <p:nvPicPr>
          <p:cNvPr id="2" name="Picture 1" descr="Shape&#10;&#10;Description automatically generated with medium confidence">
            <a:extLst>
              <a:ext uri="{FF2B5EF4-FFF2-40B4-BE49-F238E27FC236}">
                <a16:creationId xmlns:a16="http://schemas.microsoft.com/office/drawing/2014/main" id="{A3B16893-A51D-DD2E-C3A7-BA1361815B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Picture 6">
            <a:extLst>
              <a:ext uri="{FF2B5EF4-FFF2-40B4-BE49-F238E27FC236}">
                <a16:creationId xmlns:a16="http://schemas.microsoft.com/office/drawing/2014/main" id="{1EB8D2D2-B41C-5CEC-7834-D4FD616C92BE}"/>
              </a:ext>
            </a:extLst>
          </p:cNvPr>
          <p:cNvPicPr>
            <a:picLocks noChangeAspect="1"/>
          </p:cNvPicPr>
          <p:nvPr/>
        </p:nvPicPr>
        <p:blipFill>
          <a:blip r:embed="rId5"/>
          <a:stretch>
            <a:fillRect/>
          </a:stretch>
        </p:blipFill>
        <p:spPr>
          <a:xfrm>
            <a:off x="5054744" y="2603966"/>
            <a:ext cx="6209294" cy="3438060"/>
          </a:xfrm>
          <a:prstGeom prst="rect">
            <a:avLst/>
          </a:prstGeom>
        </p:spPr>
      </p:pic>
    </p:spTree>
    <p:extLst>
      <p:ext uri="{BB962C8B-B14F-4D97-AF65-F5344CB8AC3E}">
        <p14:creationId xmlns:p14="http://schemas.microsoft.com/office/powerpoint/2010/main" val="765544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01579-D0E0-AAD6-CFC4-2C4FE8E107D0}"/>
              </a:ext>
            </a:extLst>
          </p:cNvPr>
          <p:cNvSpPr>
            <a:spLocks noGrp="1"/>
          </p:cNvSpPr>
          <p:nvPr>
            <p:ph type="title"/>
          </p:nvPr>
        </p:nvSpPr>
        <p:spPr/>
        <p:txBody>
          <a:bodyPr/>
          <a:lstStyle/>
          <a:p>
            <a:r>
              <a:rPr lang="en-US" dirty="0">
                <a:solidFill>
                  <a:schemeClr val="accent1"/>
                </a:solidFill>
              </a:rPr>
              <a:t>Differences between the two tests</a:t>
            </a:r>
          </a:p>
        </p:txBody>
      </p:sp>
      <p:sp>
        <p:nvSpPr>
          <p:cNvPr id="4" name="Content Placeholder 6">
            <a:extLst>
              <a:ext uri="{FF2B5EF4-FFF2-40B4-BE49-F238E27FC236}">
                <a16:creationId xmlns:a16="http://schemas.microsoft.com/office/drawing/2014/main" id="{DD493909-3FF7-5907-A307-369764243067}"/>
              </a:ext>
            </a:extLst>
          </p:cNvPr>
          <p:cNvSpPr>
            <a:spLocks noGrp="1"/>
          </p:cNvSpPr>
          <p:nvPr>
            <p:ph idx="1"/>
          </p:nvPr>
        </p:nvSpPr>
        <p:spPr>
          <a:xfrm>
            <a:off x="838200" y="1825625"/>
            <a:ext cx="9359096" cy="4351338"/>
          </a:xfrm>
        </p:spPr>
        <p:txBody>
          <a:bodyPr>
            <a:normAutofit/>
          </a:bodyPr>
          <a:lstStyle/>
          <a:p>
            <a:r>
              <a:rPr lang="en-CA" sz="3200" dirty="0">
                <a:solidFill>
                  <a:schemeClr val="accent1"/>
                </a:solidFill>
              </a:rPr>
              <a:t>S-W test </a:t>
            </a:r>
            <a:r>
              <a:rPr lang="en-CA" sz="3200" dirty="0"/>
              <a:t>is a modification of the Kolmogorov-Smirnov (K-S test) and gives more weight to the tails of the distribution than does the K-S test. </a:t>
            </a:r>
          </a:p>
          <a:p>
            <a:r>
              <a:rPr lang="en-CA" sz="3200" dirty="0"/>
              <a:t>The K-S test is distribution free in the sense that the critical values do not depend on the specific distribution being tested.</a:t>
            </a:r>
          </a:p>
        </p:txBody>
      </p:sp>
      <p:pic>
        <p:nvPicPr>
          <p:cNvPr id="3" name="Picture 2" descr="Shape&#10;&#10;Description automatically generated with medium confidence">
            <a:extLst>
              <a:ext uri="{FF2B5EF4-FFF2-40B4-BE49-F238E27FC236}">
                <a16:creationId xmlns:a16="http://schemas.microsoft.com/office/drawing/2014/main" id="{88871039-B698-8AD6-488C-75FA61A22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AD3CC6CB-A1DD-416D-B52C-8E360921F380}"/>
              </a:ext>
            </a:extLst>
          </p:cNvPr>
          <p:cNvSpPr>
            <a:spLocks noGrp="1"/>
          </p:cNvSpPr>
          <p:nvPr>
            <p:ph type="sldNum" sz="quarter" idx="12"/>
          </p:nvPr>
        </p:nvSpPr>
        <p:spPr/>
        <p:txBody>
          <a:bodyPr/>
          <a:lstStyle/>
          <a:p>
            <a:fld id="{998FC6E2-3800-4EB0-A18D-3856D6660061}" type="slidenum">
              <a:rPr lang="en-US" smtClean="0"/>
              <a:t>37</a:t>
            </a:fld>
            <a:endParaRPr lang="en-US"/>
          </a:p>
        </p:txBody>
      </p:sp>
    </p:spTree>
    <p:extLst>
      <p:ext uri="{BB962C8B-B14F-4D97-AF65-F5344CB8AC3E}">
        <p14:creationId xmlns:p14="http://schemas.microsoft.com/office/powerpoint/2010/main" val="1679295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38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a:t>
            </a:r>
            <a:r>
              <a:rPr lang="en-CA" dirty="0"/>
              <a:t>18</a:t>
            </a:r>
            <a:endParaRPr lang="en-US" dirty="0"/>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38</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sp>
        <p:nvSpPr>
          <p:cNvPr id="5" name="TextBox 4">
            <a:extLst>
              <a:ext uri="{FF2B5EF4-FFF2-40B4-BE49-F238E27FC236}">
                <a16:creationId xmlns:a16="http://schemas.microsoft.com/office/drawing/2014/main" id="{08658D89-190F-0BF0-281E-985FA01782C3}"/>
              </a:ext>
            </a:extLst>
          </p:cNvPr>
          <p:cNvSpPr txBox="1"/>
          <p:nvPr/>
        </p:nvSpPr>
        <p:spPr>
          <a:xfrm>
            <a:off x="5230761" y="1937752"/>
            <a:ext cx="6078370" cy="1477328"/>
          </a:xfrm>
          <a:prstGeom prst="rect">
            <a:avLst/>
          </a:prstGeom>
          <a:noFill/>
        </p:spPr>
        <p:txBody>
          <a:bodyPr wrap="square">
            <a:spAutoFit/>
          </a:bodyPr>
          <a:lstStyle/>
          <a:p>
            <a:pPr marL="0" indent="0">
              <a:buNone/>
            </a:pPr>
            <a:r>
              <a:rPr lang="en-US" sz="1800" b="0" i="0" dirty="0">
                <a:solidFill>
                  <a:srgbClr val="333333"/>
                </a:solidFill>
                <a:effectLst/>
              </a:rPr>
              <a:t>From the clerical staff work hours, use residual plots to conduct a residual analysis of the data. </a:t>
            </a:r>
            <a:r>
              <a:rPr lang="en-US" sz="1800" b="1" i="0" dirty="0">
                <a:solidFill>
                  <a:srgbClr val="333333"/>
                </a:solidFill>
                <a:effectLst/>
              </a:rPr>
              <a:t>Check Normality Assumption by graphs, Shapiro-Wilk normality test and Kolmogorov-Smirnov test</a:t>
            </a:r>
            <a:r>
              <a:rPr lang="en-US" sz="1800" b="0" i="0" dirty="0">
                <a:solidFill>
                  <a:srgbClr val="333333"/>
                </a:solidFill>
                <a:effectLst/>
              </a:rPr>
              <a:t>. If you detect a trend, how would you like to transform the predictors in the model?</a:t>
            </a:r>
            <a:endParaRPr lang="en-CA" sz="1800" dirty="0"/>
          </a:p>
        </p:txBody>
      </p:sp>
    </p:spTree>
    <p:extLst>
      <p:ext uri="{BB962C8B-B14F-4D97-AF65-F5344CB8AC3E}">
        <p14:creationId xmlns:p14="http://schemas.microsoft.com/office/powerpoint/2010/main" val="2415168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7634-69F0-38E7-E4C1-6B8A389B476C}"/>
              </a:ext>
            </a:extLst>
          </p:cNvPr>
          <p:cNvSpPr>
            <a:spLocks noGrp="1"/>
          </p:cNvSpPr>
          <p:nvPr>
            <p:ph type="title"/>
          </p:nvPr>
        </p:nvSpPr>
        <p:spPr/>
        <p:txBody>
          <a:bodyPr/>
          <a:lstStyle/>
          <a:p>
            <a:r>
              <a:rPr lang="en-CA" sz="4400" dirty="0">
                <a:solidFill>
                  <a:srgbClr val="0070C0"/>
                </a:solidFill>
                <a:latin typeface="+mj-lt"/>
              </a:rPr>
              <a:t>Take away messages</a:t>
            </a:r>
            <a:endParaRPr lang="en-US" dirty="0"/>
          </a:p>
        </p:txBody>
      </p:sp>
      <p:graphicFrame>
        <p:nvGraphicFramePr>
          <p:cNvPr id="5" name="Table 5">
            <a:extLst>
              <a:ext uri="{FF2B5EF4-FFF2-40B4-BE49-F238E27FC236}">
                <a16:creationId xmlns:a16="http://schemas.microsoft.com/office/drawing/2014/main" id="{CB680338-6D75-61F4-68A7-83F9EDD99C9F}"/>
              </a:ext>
            </a:extLst>
          </p:cNvPr>
          <p:cNvGraphicFramePr>
            <a:graphicFrameLocks noGrp="1"/>
          </p:cNvGraphicFramePr>
          <p:nvPr>
            <p:ph idx="1"/>
            <p:extLst>
              <p:ext uri="{D42A27DB-BD31-4B8C-83A1-F6EECF244321}">
                <p14:modId xmlns:p14="http://schemas.microsoft.com/office/powerpoint/2010/main" val="4031361866"/>
              </p:ext>
            </p:extLst>
          </p:nvPr>
        </p:nvGraphicFramePr>
        <p:xfrm>
          <a:off x="838200" y="1480392"/>
          <a:ext cx="10955694" cy="4779385"/>
        </p:xfrm>
        <a:graphic>
          <a:graphicData uri="http://schemas.openxmlformats.org/drawingml/2006/table">
            <a:tbl>
              <a:tblPr firstRow="1" bandRow="1">
                <a:tableStyleId>{69012ECD-51FC-41F1-AA8D-1B2483CD663E}</a:tableStyleId>
              </a:tblPr>
              <a:tblGrid>
                <a:gridCol w="450804">
                  <a:extLst>
                    <a:ext uri="{9D8B030D-6E8A-4147-A177-3AD203B41FA5}">
                      <a16:colId xmlns:a16="http://schemas.microsoft.com/office/drawing/2014/main" val="2649797661"/>
                    </a:ext>
                  </a:extLst>
                </a:gridCol>
                <a:gridCol w="1911396">
                  <a:extLst>
                    <a:ext uri="{9D8B030D-6E8A-4147-A177-3AD203B41FA5}">
                      <a16:colId xmlns:a16="http://schemas.microsoft.com/office/drawing/2014/main" val="451808885"/>
                    </a:ext>
                  </a:extLst>
                </a:gridCol>
                <a:gridCol w="2864069">
                  <a:extLst>
                    <a:ext uri="{9D8B030D-6E8A-4147-A177-3AD203B41FA5}">
                      <a16:colId xmlns:a16="http://schemas.microsoft.com/office/drawing/2014/main" val="4028149674"/>
                    </a:ext>
                  </a:extLst>
                </a:gridCol>
                <a:gridCol w="3508739">
                  <a:extLst>
                    <a:ext uri="{9D8B030D-6E8A-4147-A177-3AD203B41FA5}">
                      <a16:colId xmlns:a16="http://schemas.microsoft.com/office/drawing/2014/main" val="682233115"/>
                    </a:ext>
                  </a:extLst>
                </a:gridCol>
                <a:gridCol w="2220686">
                  <a:extLst>
                    <a:ext uri="{9D8B030D-6E8A-4147-A177-3AD203B41FA5}">
                      <a16:colId xmlns:a16="http://schemas.microsoft.com/office/drawing/2014/main" val="1826626529"/>
                    </a:ext>
                  </a:extLst>
                </a:gridCol>
              </a:tblGrid>
              <a:tr h="573145">
                <a:tc>
                  <a:txBody>
                    <a:bodyPr/>
                    <a:lstStyle/>
                    <a:p>
                      <a:endParaRPr lang="en-US" sz="1600"/>
                    </a:p>
                  </a:txBody>
                  <a:tcPr/>
                </a:tc>
                <a:tc>
                  <a:txBody>
                    <a:bodyPr/>
                    <a:lstStyle/>
                    <a:p>
                      <a:r>
                        <a:rPr lang="en-US" sz="1600" dirty="0"/>
                        <a:t>Assumptions</a:t>
                      </a:r>
                    </a:p>
                  </a:txBody>
                  <a:tcPr/>
                </a:tc>
                <a:tc>
                  <a:txBody>
                    <a:bodyPr/>
                    <a:lstStyle/>
                    <a:p>
                      <a:r>
                        <a:rPr lang="en-US" sz="1600" dirty="0"/>
                        <a:t>Descriptions</a:t>
                      </a:r>
                    </a:p>
                  </a:txBody>
                  <a:tcPr/>
                </a:tc>
                <a:tc>
                  <a:txBody>
                    <a:bodyPr/>
                    <a:lstStyle/>
                    <a:p>
                      <a:r>
                        <a:rPr lang="en-US" sz="1600" dirty="0"/>
                        <a:t>Measurements</a:t>
                      </a:r>
                    </a:p>
                  </a:txBody>
                  <a:tcPr/>
                </a:tc>
                <a:tc>
                  <a:txBody>
                    <a:bodyPr/>
                    <a:lstStyle/>
                    <a:p>
                      <a:r>
                        <a:rPr lang="en-US" sz="1600" dirty="0"/>
                        <a:t>Potential actions</a:t>
                      </a:r>
                    </a:p>
                  </a:txBody>
                  <a:tcPr/>
                </a:tc>
                <a:extLst>
                  <a:ext uri="{0D108BD9-81ED-4DB2-BD59-A6C34878D82A}">
                    <a16:rowId xmlns:a16="http://schemas.microsoft.com/office/drawing/2014/main" val="2621494825"/>
                  </a:ext>
                </a:extLst>
              </a:tr>
              <a:tr h="0">
                <a:tc>
                  <a:txBody>
                    <a:bodyPr/>
                    <a:lstStyle/>
                    <a:p>
                      <a:r>
                        <a:rPr lang="en-US" sz="1600" dirty="0"/>
                        <a:t>1</a:t>
                      </a:r>
                    </a:p>
                  </a:txBody>
                  <a:tcPr/>
                </a:tc>
                <a:tc>
                  <a:txBody>
                    <a:bodyPr/>
                    <a:lstStyle/>
                    <a:p>
                      <a:r>
                        <a:rPr lang="en-US" sz="1600" kern="1200" dirty="0">
                          <a:solidFill>
                            <a:schemeClr val="tx1"/>
                          </a:solidFill>
                          <a:latin typeface="+mn-lt"/>
                          <a:ea typeface="+mn-ea"/>
                          <a:cs typeface="+mn-cs"/>
                        </a:rPr>
                        <a:t>Linearity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Relationships between all predictors and the response are linear</a:t>
                      </a:r>
                    </a:p>
                  </a:txBody>
                  <a:tcPr/>
                </a:tc>
                <a:tc>
                  <a:txBody>
                    <a:bodyPr/>
                    <a:lstStyle/>
                    <a:p>
                      <a:r>
                        <a:rPr lang="en-US" sz="1600" dirty="0"/>
                        <a:t>1. residuals – fitted y values plot</a:t>
                      </a:r>
                    </a:p>
                  </a:txBody>
                  <a:tcPr/>
                </a:tc>
                <a:tc>
                  <a:txBody>
                    <a:bodyPr/>
                    <a:lstStyle/>
                    <a:p>
                      <a:r>
                        <a:rPr lang="en-US" sz="1600" dirty="0"/>
                        <a:t>Add high order terms or transform data</a:t>
                      </a:r>
                    </a:p>
                  </a:txBody>
                  <a:tcPr/>
                </a:tc>
                <a:extLst>
                  <a:ext uri="{0D108BD9-81ED-4DB2-BD59-A6C34878D82A}">
                    <a16:rowId xmlns:a16="http://schemas.microsoft.com/office/drawing/2014/main" val="3953132045"/>
                  </a:ext>
                </a:extLst>
              </a:tr>
              <a:tr h="332060">
                <a:tc>
                  <a:txBody>
                    <a:bodyPr/>
                    <a:lstStyle/>
                    <a:p>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Independence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Independence of observations</a:t>
                      </a:r>
                    </a:p>
                  </a:txBody>
                  <a:tcPr/>
                </a:tc>
                <a:tc>
                  <a:txBody>
                    <a:bodyPr/>
                    <a:lstStyle/>
                    <a:p>
                      <a:r>
                        <a:rPr lang="en-US" sz="1600" dirty="0"/>
                        <a:t>1. </a:t>
                      </a:r>
                      <a:r>
                        <a:rPr lang="en-US" altLang="zh-CN" sz="1600" dirty="0"/>
                        <a:t>Residuals</a:t>
                      </a:r>
                      <a:r>
                        <a:rPr lang="zh-CN" altLang="en-US" sz="1600" dirty="0"/>
                        <a:t> </a:t>
                      </a:r>
                      <a:r>
                        <a:rPr lang="en-US" altLang="zh-CN" sz="1600" dirty="0"/>
                        <a:t>vs</a:t>
                      </a:r>
                      <a:r>
                        <a:rPr lang="zh-CN" altLang="en-US" sz="1600" dirty="0"/>
                        <a:t> </a:t>
                      </a:r>
                      <a:r>
                        <a:rPr lang="en-US" altLang="zh-CN" sz="1600" dirty="0"/>
                        <a:t>predictors</a:t>
                      </a:r>
                      <a:endParaRPr lang="en-US" sz="1600" dirty="0"/>
                    </a:p>
                  </a:txBody>
                  <a:tcPr/>
                </a:tc>
                <a:tc>
                  <a:txBody>
                    <a:bodyPr/>
                    <a:lstStyle/>
                    <a:p>
                      <a:r>
                        <a:rPr lang="en-US" sz="1600" dirty="0"/>
                        <a:t>Use other models than MLR</a:t>
                      </a:r>
                    </a:p>
                  </a:txBody>
                  <a:tcPr/>
                </a:tc>
                <a:extLst>
                  <a:ext uri="{0D108BD9-81ED-4DB2-BD59-A6C34878D82A}">
                    <a16:rowId xmlns:a16="http://schemas.microsoft.com/office/drawing/2014/main" val="159633041"/>
                  </a:ext>
                </a:extLst>
              </a:tr>
              <a:tr h="332060">
                <a:tc>
                  <a:txBody>
                    <a:bodyPr/>
                    <a:lstStyle/>
                    <a:p>
                      <a:r>
                        <a:rPr lang="en-US" sz="1600" dirty="0"/>
                        <a:t>3</a:t>
                      </a:r>
                    </a:p>
                  </a:txBody>
                  <a:tcPr/>
                </a:tc>
                <a:tc>
                  <a:txBody>
                    <a:bodyPr/>
                    <a:lstStyle/>
                    <a:p>
                      <a:pPr marL="0" indent="0">
                        <a:buNone/>
                      </a:pPr>
                      <a:r>
                        <a:rPr lang="en-CA" sz="1600" kern="1200" dirty="0">
                          <a:solidFill>
                            <a:schemeClr val="tx1"/>
                          </a:solidFill>
                          <a:latin typeface="+mn-lt"/>
                          <a:ea typeface="+mn-ea"/>
                          <a:cs typeface="+mn-cs"/>
                        </a:rPr>
                        <a:t>Equal Variance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Error term has equal variance given any values of independent variables</a:t>
                      </a:r>
                    </a:p>
                  </a:txBody>
                  <a:tcPr/>
                </a:tc>
                <a:tc>
                  <a:txBody>
                    <a:bodyPr/>
                    <a:lstStyle/>
                    <a:p>
                      <a:pPr marL="342900" indent="-342900">
                        <a:buAutoNum type="arabicPeriod"/>
                      </a:pPr>
                      <a:r>
                        <a:rPr lang="en-US" sz="1600" kern="1200" dirty="0">
                          <a:solidFill>
                            <a:schemeClr val="tx1"/>
                          </a:solidFill>
                          <a:latin typeface="+mn-lt"/>
                          <a:ea typeface="+mn-ea"/>
                          <a:cs typeface="+mn-cs"/>
                        </a:rPr>
                        <a:t>Scale-Location plot. [square root of standardized residuals – fitted y values plot]</a:t>
                      </a:r>
                    </a:p>
                    <a:p>
                      <a:pPr marL="342900" indent="-342900">
                        <a:buAutoNum type="arabicPeriod"/>
                      </a:pPr>
                      <a:r>
                        <a:rPr lang="en-US" sz="1600" kern="1200" dirty="0">
                          <a:solidFill>
                            <a:schemeClr val="tx1"/>
                          </a:solidFill>
                          <a:latin typeface="+mn-lt"/>
                          <a:ea typeface="+mn-ea"/>
                          <a:cs typeface="+mn-cs"/>
                        </a:rPr>
                        <a:t>Breusch-Pagan test (H0: no hetero)</a:t>
                      </a:r>
                    </a:p>
                  </a:txBody>
                  <a:tcPr/>
                </a:tc>
                <a:tc>
                  <a:txBody>
                    <a:bodyPr/>
                    <a:lstStyle/>
                    <a:p>
                      <a:r>
                        <a:rPr lang="en-US" sz="1600" dirty="0"/>
                        <a:t>Add high order terms or transform data</a:t>
                      </a:r>
                    </a:p>
                  </a:txBody>
                  <a:tcPr/>
                </a:tc>
                <a:extLst>
                  <a:ext uri="{0D108BD9-81ED-4DB2-BD59-A6C34878D82A}">
                    <a16:rowId xmlns:a16="http://schemas.microsoft.com/office/drawing/2014/main" val="2160156657"/>
                  </a:ext>
                </a:extLst>
              </a:tr>
              <a:tr h="332060">
                <a:tc>
                  <a:txBody>
                    <a:bodyPr/>
                    <a:lstStyle/>
                    <a:p>
                      <a:r>
                        <a:rPr lang="en-US" sz="1600" dirty="0"/>
                        <a:t>4</a:t>
                      </a:r>
                    </a:p>
                  </a:txBody>
                  <a:tcPr/>
                </a:tc>
                <a:tc>
                  <a:txBody>
                    <a:bodyPr/>
                    <a:lstStyle/>
                    <a:p>
                      <a:pPr marL="0" indent="0">
                        <a:buNone/>
                      </a:pPr>
                      <a:r>
                        <a:rPr lang="en-CA" sz="1600" kern="1200" dirty="0">
                          <a:solidFill>
                            <a:schemeClr val="tx1"/>
                          </a:solidFill>
                          <a:latin typeface="+mn-lt"/>
                          <a:ea typeface="+mn-ea"/>
                          <a:cs typeface="+mn-cs"/>
                        </a:rPr>
                        <a:t>Normality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Error term is normally distributed</a:t>
                      </a:r>
                    </a:p>
                  </a:txBody>
                  <a:tcPr/>
                </a:tc>
                <a:tc>
                  <a:txBody>
                    <a:bodyPr/>
                    <a:lstStyle/>
                    <a:p>
                      <a:pPr marL="342900" indent="-342900">
                        <a:buFont typeface="+mj-lt"/>
                        <a:buAutoNum type="arabicPeriod"/>
                      </a:pPr>
                      <a:r>
                        <a:rPr lang="en-US" sz="1600" kern="1200" dirty="0">
                          <a:solidFill>
                            <a:schemeClr val="tx1"/>
                          </a:solidFill>
                          <a:latin typeface="+mn-lt"/>
                          <a:ea typeface="+mn-ea"/>
                          <a:cs typeface="+mn-cs"/>
                        </a:rPr>
                        <a:t>Histogram </a:t>
                      </a:r>
                    </a:p>
                    <a:p>
                      <a:pPr marL="342900" indent="-342900">
                        <a:buFont typeface="+mj-lt"/>
                        <a:buAutoNum type="arabicPeriod"/>
                      </a:pPr>
                      <a:r>
                        <a:rPr lang="en-US" sz="1600" kern="1200" dirty="0">
                          <a:solidFill>
                            <a:schemeClr val="tx1"/>
                          </a:solidFill>
                          <a:latin typeface="+mn-lt"/>
                          <a:ea typeface="+mn-ea"/>
                          <a:cs typeface="+mn-cs"/>
                        </a:rPr>
                        <a:t>Q-Q plot</a:t>
                      </a:r>
                    </a:p>
                    <a:p>
                      <a:pPr marL="342900" indent="-342900">
                        <a:buFont typeface="+mj-lt"/>
                        <a:buAutoNum type="arabicPeriod"/>
                      </a:pPr>
                      <a:r>
                        <a:rPr lang="en-US" sz="1600" kern="1200" dirty="0">
                          <a:solidFill>
                            <a:schemeClr val="tx1"/>
                          </a:solidFill>
                          <a:latin typeface="+mn-lt"/>
                          <a:ea typeface="+mn-ea"/>
                          <a:cs typeface="+mn-cs"/>
                        </a:rPr>
                        <a:t>Kolmogorov-Smirnov test</a:t>
                      </a:r>
                    </a:p>
                    <a:p>
                      <a:pPr marL="342900" indent="-342900">
                        <a:buFont typeface="+mj-lt"/>
                        <a:buAutoNum type="arabicPeriod"/>
                      </a:pPr>
                      <a:r>
                        <a:rPr lang="en-US" sz="1600" kern="1200" dirty="0">
                          <a:solidFill>
                            <a:schemeClr val="tx1"/>
                          </a:solidFill>
                          <a:latin typeface="+mn-lt"/>
                          <a:ea typeface="+mn-ea"/>
                          <a:cs typeface="+mn-cs"/>
                        </a:rPr>
                        <a:t>Shapiro-Wilk test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Add high order terms or transform data</a:t>
                      </a:r>
                    </a:p>
                    <a:p>
                      <a:endParaRPr lang="en-US" sz="1600" dirty="0"/>
                    </a:p>
                  </a:txBody>
                  <a:tcPr/>
                </a:tc>
                <a:extLst>
                  <a:ext uri="{0D108BD9-81ED-4DB2-BD59-A6C34878D82A}">
                    <a16:rowId xmlns:a16="http://schemas.microsoft.com/office/drawing/2014/main" val="3689367176"/>
                  </a:ext>
                </a:extLst>
              </a:tr>
              <a:tr h="332060">
                <a:tc>
                  <a:txBody>
                    <a:bodyPr/>
                    <a:lstStyle/>
                    <a:p>
                      <a:r>
                        <a:rPr lang="en-US" sz="1600" dirty="0"/>
                        <a:t>5</a:t>
                      </a:r>
                    </a:p>
                  </a:txBody>
                  <a:tcPr/>
                </a:tc>
                <a:tc>
                  <a:txBody>
                    <a:bodyPr/>
                    <a:lstStyle/>
                    <a:p>
                      <a:r>
                        <a:rPr lang="en-CA" sz="1600" dirty="0"/>
                        <a:t>Multicollinearity</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a:p>
                  </a:txBody>
                  <a:tcPr/>
                </a:tc>
                <a:extLst>
                  <a:ext uri="{0D108BD9-81ED-4DB2-BD59-A6C34878D82A}">
                    <a16:rowId xmlns:a16="http://schemas.microsoft.com/office/drawing/2014/main" val="1248712344"/>
                  </a:ext>
                </a:extLst>
              </a:tr>
              <a:tr h="332060">
                <a:tc>
                  <a:txBody>
                    <a:bodyPr/>
                    <a:lstStyle/>
                    <a:p>
                      <a:r>
                        <a:rPr lang="en-US" sz="1600" dirty="0"/>
                        <a:t>6</a:t>
                      </a:r>
                    </a:p>
                  </a:txBody>
                  <a:tcPr/>
                </a:tc>
                <a:tc>
                  <a:txBody>
                    <a:bodyPr/>
                    <a:lstStyle/>
                    <a:p>
                      <a:r>
                        <a:rPr lang="en-CA" sz="1600" dirty="0"/>
                        <a:t>Outlier</a:t>
                      </a:r>
                      <a:endParaRPr lang="en-US" sz="1600" dirty="0"/>
                    </a:p>
                  </a:txBody>
                  <a:tcPr/>
                </a:tc>
                <a:tc>
                  <a:txBody>
                    <a:bodyPr/>
                    <a:lstStyle/>
                    <a:p>
                      <a:endParaRPr lang="en-US" sz="1600" dirty="0"/>
                    </a:p>
                  </a:txBody>
                  <a:tcPr/>
                </a:tc>
                <a:tc>
                  <a:txBody>
                    <a:bodyPr/>
                    <a:lstStyle/>
                    <a:p>
                      <a:endParaRPr lang="en-US" sz="1600" dirty="0"/>
                    </a:p>
                  </a:txBody>
                  <a:tcPr/>
                </a:tc>
                <a:tc>
                  <a:txBody>
                    <a:bodyPr/>
                    <a:lstStyle/>
                    <a:p>
                      <a:endParaRPr lang="en-US" sz="1600" dirty="0"/>
                    </a:p>
                  </a:txBody>
                  <a:tcPr/>
                </a:tc>
                <a:extLst>
                  <a:ext uri="{0D108BD9-81ED-4DB2-BD59-A6C34878D82A}">
                    <a16:rowId xmlns:a16="http://schemas.microsoft.com/office/drawing/2014/main" val="3958891018"/>
                  </a:ext>
                </a:extLst>
              </a:tr>
            </a:tbl>
          </a:graphicData>
        </a:graphic>
      </p:graphicFrame>
      <p:sp>
        <p:nvSpPr>
          <p:cNvPr id="4" name="Slide Number Placeholder 3">
            <a:extLst>
              <a:ext uri="{FF2B5EF4-FFF2-40B4-BE49-F238E27FC236}">
                <a16:creationId xmlns:a16="http://schemas.microsoft.com/office/drawing/2014/main" id="{82651785-DB74-B202-D1A0-837B226A2597}"/>
              </a:ext>
            </a:extLst>
          </p:cNvPr>
          <p:cNvSpPr>
            <a:spLocks noGrp="1"/>
          </p:cNvSpPr>
          <p:nvPr>
            <p:ph type="sldNum" sz="quarter" idx="12"/>
          </p:nvPr>
        </p:nvSpPr>
        <p:spPr/>
        <p:txBody>
          <a:bodyPr/>
          <a:lstStyle/>
          <a:p>
            <a:fld id="{998FC6E2-3800-4EB0-A18D-3856D6660061}" type="slidenum">
              <a:rPr lang="en-US" smtClean="0"/>
              <a:t>39</a:t>
            </a:fld>
            <a:endParaRPr lang="en-US"/>
          </a:p>
        </p:txBody>
      </p:sp>
    </p:spTree>
    <p:extLst>
      <p:ext uri="{BB962C8B-B14F-4D97-AF65-F5344CB8AC3E}">
        <p14:creationId xmlns:p14="http://schemas.microsoft.com/office/powerpoint/2010/main" val="10603226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kydivers make a formation above the clouds">
            <a:extLst>
              <a:ext uri="{FF2B5EF4-FFF2-40B4-BE49-F238E27FC236}">
                <a16:creationId xmlns:a16="http://schemas.microsoft.com/office/drawing/2014/main" id="{EC3FCB62-C8D7-D8FD-D091-C1E9A0BCF8F4}"/>
              </a:ext>
            </a:extLst>
          </p:cNvPr>
          <p:cNvPicPr>
            <a:picLocks noChangeAspect="1"/>
          </p:cNvPicPr>
          <p:nvPr/>
        </p:nvPicPr>
        <p:blipFill rotWithShape="1">
          <a:blip r:embed="rId2"/>
          <a:srcRect l="435" t="6593" r="20745" b="-1"/>
          <a:stretch/>
        </p:blipFill>
        <p:spPr>
          <a:xfrm>
            <a:off x="3522468" y="10"/>
            <a:ext cx="8669532" cy="6857990"/>
          </a:xfrm>
          <a:prstGeom prst="rect">
            <a:avLst/>
          </a:prstGeom>
        </p:spPr>
      </p:pic>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371094" y="1161288"/>
            <a:ext cx="3438144" cy="1124712"/>
          </a:xfrm>
        </p:spPr>
        <p:txBody>
          <a:bodyPr anchor="b">
            <a:normAutofit/>
          </a:bodyPr>
          <a:lstStyle/>
          <a:p>
            <a:r>
              <a:rPr lang="en-US" sz="2800"/>
              <a:t>Thank you</a:t>
            </a: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371094" y="2718054"/>
            <a:ext cx="3438906" cy="3207258"/>
          </a:xfrm>
        </p:spPr>
        <p:txBody>
          <a:bodyPr anchor="t">
            <a:normAutofit/>
          </a:bodyPr>
          <a:lstStyle/>
          <a:p>
            <a:r>
              <a:rPr lang="en-US" sz="1700"/>
              <a:t>Questions OR Comments?</a:t>
            </a:r>
          </a:p>
          <a:p>
            <a:endParaRPr lang="en-US" sz="1700"/>
          </a:p>
          <a:p>
            <a:r>
              <a:rPr lang="en-US" sz="1700"/>
              <a:t>Slack channel: section2-course-documents</a:t>
            </a:r>
          </a:p>
          <a:p>
            <a:r>
              <a:rPr lang="en-US" sz="1700"/>
              <a:t>Email: </a:t>
            </a:r>
            <a:r>
              <a:rPr lang="en-CA" sz="1700" u="sng">
                <a:effectLst/>
                <a:latin typeface="Calibri" panose="020F0502020204030204" pitchFamily="34" charset="0"/>
                <a:ea typeface="SimSun" panose="02010600030101010101" pitchFamily="2" charset="-122"/>
                <a:hlinkClick r:id="rId3">
                  <a:extLst>
                    <a:ext uri="{A12FA001-AC4F-418D-AE19-62706E023703}">
                      <ahyp:hlinkClr xmlns:ahyp="http://schemas.microsoft.com/office/drawing/2018/hyperlinkcolor" val="tx"/>
                    </a:ext>
                  </a:extLst>
                </a:hlinkClick>
              </a:rPr>
              <a:t>qing.li2@uclagary.ca</a:t>
            </a:r>
            <a:endParaRPr lang="en-CA" sz="1700" u="sng">
              <a:effectLst/>
              <a:latin typeface="Calibri" panose="020F0502020204030204" pitchFamily="34" charset="0"/>
              <a:ea typeface="SimSun" panose="02010600030101010101" pitchFamily="2" charset="-122"/>
            </a:endParaRPr>
          </a:p>
          <a:p>
            <a:endParaRPr lang="en-US" sz="1700"/>
          </a:p>
          <a:p>
            <a:pPr marL="457200" lvl="1" indent="0">
              <a:buNone/>
            </a:pPr>
            <a:r>
              <a:rPr lang="en-US" sz="1700"/>
              <a:t>  </a:t>
            </a:r>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9077706" y="6356350"/>
            <a:ext cx="2743200" cy="365125"/>
          </a:xfrm>
        </p:spPr>
        <p:txBody>
          <a:bodyPr>
            <a:normAutofit/>
          </a:bodyPr>
          <a:lstStyle/>
          <a:p>
            <a:pPr>
              <a:spcAft>
                <a:spcPts val="600"/>
              </a:spcAft>
            </a:pPr>
            <a:fld id="{998FC6E2-3800-4EB0-A18D-3856D6660061}" type="slidenum">
              <a:rPr lang="en-US">
                <a:solidFill>
                  <a:schemeClr val="tx1"/>
                </a:solidFill>
              </a:rPr>
              <a:pPr>
                <a:spcAft>
                  <a:spcPts val="600"/>
                </a:spcAft>
              </a:pPr>
              <a:t>40</a:t>
            </a:fld>
            <a:endParaRPr lang="en-US">
              <a:solidFill>
                <a:schemeClr val="tx1"/>
              </a:solidFill>
            </a:endParaRPr>
          </a:p>
        </p:txBody>
      </p:sp>
    </p:spTree>
    <p:extLst>
      <p:ext uri="{BB962C8B-B14F-4D97-AF65-F5344CB8AC3E}">
        <p14:creationId xmlns:p14="http://schemas.microsoft.com/office/powerpoint/2010/main" val="33497616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747618" y="2951993"/>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dirty="0">
                <a:solidFill>
                  <a:srgbClr val="FFFFFF"/>
                </a:solidFill>
              </a:rPr>
              <a:t>Lecture 6: Multiple regression diagnostics: verify linearity, independence, and equal variance,</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FED35D9-CFE0-21F6-E263-28824B6F87F3}"/>
              </a:ext>
            </a:extLst>
          </p:cNvPr>
          <p:cNvSpPr>
            <a:spLocks noGrp="1"/>
          </p:cNvSpPr>
          <p:nvPr>
            <p:ph type="sldNum" sz="quarter" idx="12"/>
          </p:nvPr>
        </p:nvSpPr>
        <p:spPr/>
        <p:txBody>
          <a:bodyPr/>
          <a:lstStyle/>
          <a:p>
            <a:fld id="{998FC6E2-3800-4EB0-A18D-3856D6660061}" type="slidenum">
              <a:rPr lang="en-US" smtClean="0"/>
              <a:t>6</a:t>
            </a:fld>
            <a:endParaRPr lang="en-US"/>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E312-9AC6-8FAC-C4BC-DFAD299C92A3}"/>
              </a:ext>
            </a:extLst>
          </p:cNvPr>
          <p:cNvSpPr>
            <a:spLocks noGrp="1"/>
          </p:cNvSpPr>
          <p:nvPr>
            <p:ph type="title"/>
          </p:nvPr>
        </p:nvSpPr>
        <p:spPr/>
        <p:txBody>
          <a:bodyPr/>
          <a:lstStyle/>
          <a:p>
            <a:r>
              <a:rPr lang="en-US" dirty="0"/>
              <a:t>Plots</a:t>
            </a:r>
          </a:p>
        </p:txBody>
      </p:sp>
      <p:sp>
        <p:nvSpPr>
          <p:cNvPr id="3" name="Content Placeholder 2">
            <a:extLst>
              <a:ext uri="{FF2B5EF4-FFF2-40B4-BE49-F238E27FC236}">
                <a16:creationId xmlns:a16="http://schemas.microsoft.com/office/drawing/2014/main" id="{1C7486EA-F453-87AC-1CFD-A5811021E145}"/>
              </a:ext>
            </a:extLst>
          </p:cNvPr>
          <p:cNvSpPr>
            <a:spLocks noGrp="1"/>
          </p:cNvSpPr>
          <p:nvPr>
            <p:ph sz="half" idx="1"/>
          </p:nvPr>
        </p:nvSpPr>
        <p:spPr/>
        <p:txBody>
          <a:bodyPr>
            <a:normAutofit/>
          </a:bodyPr>
          <a:lstStyle/>
          <a:p>
            <a:r>
              <a:rPr lang="en-US" dirty="0"/>
              <a:t>R: plot()</a:t>
            </a:r>
          </a:p>
          <a:p>
            <a:r>
              <a:rPr lang="en-US" dirty="0"/>
              <a:t>Pros:</a:t>
            </a:r>
          </a:p>
          <a:p>
            <a:pPr lvl="1"/>
            <a:r>
              <a:rPr lang="en-US" dirty="0"/>
              <a:t>Easy to write and learn by heart</a:t>
            </a:r>
          </a:p>
          <a:p>
            <a:r>
              <a:rPr lang="en-US" dirty="0"/>
              <a:t>Cons:</a:t>
            </a:r>
          </a:p>
          <a:p>
            <a:pPr lvl="1"/>
            <a:r>
              <a:rPr lang="en-US" dirty="0"/>
              <a:t>Does not incorporate advanced functions such as fitting curves to points</a:t>
            </a:r>
          </a:p>
          <a:p>
            <a:r>
              <a:rPr lang="en-US" dirty="0"/>
              <a:t>Multiple figures in one panel</a:t>
            </a:r>
          </a:p>
          <a:p>
            <a:pPr lvl="1"/>
            <a:r>
              <a:rPr lang="en-US" dirty="0"/>
              <a:t>par(</a:t>
            </a:r>
            <a:r>
              <a:rPr lang="en-US" dirty="0" err="1"/>
              <a:t>mfrow</a:t>
            </a:r>
            <a:r>
              <a:rPr lang="en-US" dirty="0"/>
              <a:t>=c(</a:t>
            </a:r>
            <a:r>
              <a:rPr lang="en-US" dirty="0" err="1"/>
              <a:t>nrow</a:t>
            </a:r>
            <a:r>
              <a:rPr lang="en-US" dirty="0"/>
              <a:t>, </a:t>
            </a:r>
            <a:r>
              <a:rPr lang="en-US" dirty="0" err="1"/>
              <a:t>ncol</a:t>
            </a:r>
            <a:r>
              <a:rPr lang="en-US" dirty="0"/>
              <a:t>))</a:t>
            </a:r>
          </a:p>
        </p:txBody>
      </p:sp>
      <p:sp>
        <p:nvSpPr>
          <p:cNvPr id="4" name="Content Placeholder 3">
            <a:extLst>
              <a:ext uri="{FF2B5EF4-FFF2-40B4-BE49-F238E27FC236}">
                <a16:creationId xmlns:a16="http://schemas.microsoft.com/office/drawing/2014/main" id="{3C4BAA85-5D7F-8643-1EDB-F2B066F2B017}"/>
              </a:ext>
            </a:extLst>
          </p:cNvPr>
          <p:cNvSpPr>
            <a:spLocks noGrp="1"/>
          </p:cNvSpPr>
          <p:nvPr>
            <p:ph sz="half" idx="2"/>
          </p:nvPr>
        </p:nvSpPr>
        <p:spPr/>
        <p:txBody>
          <a:bodyPr>
            <a:normAutofit/>
          </a:bodyPr>
          <a:lstStyle/>
          <a:p>
            <a:r>
              <a:rPr lang="en-US" dirty="0"/>
              <a:t>ggplot2 package: </a:t>
            </a:r>
            <a:r>
              <a:rPr lang="en-US" dirty="0" err="1"/>
              <a:t>ggplot</a:t>
            </a:r>
            <a:r>
              <a:rPr lang="en-US" dirty="0"/>
              <a:t>()</a:t>
            </a:r>
          </a:p>
          <a:p>
            <a:r>
              <a:rPr lang="en-US" dirty="0"/>
              <a:t>Pros:</a:t>
            </a:r>
          </a:p>
          <a:p>
            <a:pPr lvl="1"/>
            <a:r>
              <a:rPr lang="en-US" dirty="0"/>
              <a:t>Multiple choices, high-level functions</a:t>
            </a:r>
          </a:p>
          <a:p>
            <a:r>
              <a:rPr lang="en-US" dirty="0"/>
              <a:t>Cons:</a:t>
            </a:r>
          </a:p>
          <a:p>
            <a:pPr lvl="1"/>
            <a:r>
              <a:rPr lang="en-US" dirty="0"/>
              <a:t>It takes a while to understand and learn the functions by heart</a:t>
            </a:r>
          </a:p>
          <a:p>
            <a:r>
              <a:rPr lang="en-US" dirty="0"/>
              <a:t>Multiple figures in one panel</a:t>
            </a:r>
          </a:p>
          <a:p>
            <a:pPr lvl="1"/>
            <a:r>
              <a:rPr lang="en-US" dirty="0" err="1"/>
              <a:t>grid.arrange</a:t>
            </a:r>
            <a:r>
              <a:rPr lang="en-US" dirty="0"/>
              <a:t>(p1,p2, </a:t>
            </a:r>
            <a:r>
              <a:rPr lang="en-US" dirty="0" err="1"/>
              <a:t>nrow</a:t>
            </a:r>
            <a:r>
              <a:rPr lang="en-US" dirty="0"/>
              <a:t> = 3,top = “Title"). </a:t>
            </a:r>
          </a:p>
        </p:txBody>
      </p:sp>
      <p:sp>
        <p:nvSpPr>
          <p:cNvPr id="5" name="Slide Number Placeholder 4">
            <a:extLst>
              <a:ext uri="{FF2B5EF4-FFF2-40B4-BE49-F238E27FC236}">
                <a16:creationId xmlns:a16="http://schemas.microsoft.com/office/drawing/2014/main" id="{A8F92C38-963C-9434-4822-C36B571011AC}"/>
              </a:ext>
            </a:extLst>
          </p:cNvPr>
          <p:cNvSpPr>
            <a:spLocks noGrp="1"/>
          </p:cNvSpPr>
          <p:nvPr>
            <p:ph type="sldNum" sz="quarter" idx="12"/>
          </p:nvPr>
        </p:nvSpPr>
        <p:spPr/>
        <p:txBody>
          <a:bodyPr/>
          <a:lstStyle/>
          <a:p>
            <a:fld id="{998FC6E2-3800-4EB0-A18D-3856D6660061}" type="slidenum">
              <a:rPr lang="en-US" smtClean="0"/>
              <a:t>7</a:t>
            </a:fld>
            <a:endParaRPr lang="en-US"/>
          </a:p>
        </p:txBody>
      </p:sp>
    </p:spTree>
    <p:extLst>
      <p:ext uri="{BB962C8B-B14F-4D97-AF65-F5344CB8AC3E}">
        <p14:creationId xmlns:p14="http://schemas.microsoft.com/office/powerpoint/2010/main" val="11221943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1956-D630-5798-1ED7-802C1091D65E}"/>
              </a:ext>
            </a:extLst>
          </p:cNvPr>
          <p:cNvSpPr>
            <a:spLocks noGrp="1"/>
          </p:cNvSpPr>
          <p:nvPr>
            <p:ph type="title"/>
          </p:nvPr>
        </p:nvSpPr>
        <p:spPr/>
        <p:txBody>
          <a:bodyPr/>
          <a:lstStyle/>
          <a:p>
            <a:r>
              <a:rPr lang="en-US" dirty="0"/>
              <a:t>Workflow of regression analysis</a:t>
            </a:r>
          </a:p>
        </p:txBody>
      </p:sp>
      <p:sp>
        <p:nvSpPr>
          <p:cNvPr id="3" name="Content Placeholder 2">
            <a:extLst>
              <a:ext uri="{FF2B5EF4-FFF2-40B4-BE49-F238E27FC236}">
                <a16:creationId xmlns:a16="http://schemas.microsoft.com/office/drawing/2014/main" id="{2BA4959E-0CD4-4906-FF0F-2E5F8134770C}"/>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State a hypothesis</a:t>
            </a:r>
          </a:p>
          <a:p>
            <a:pPr marL="514350" indent="-514350">
              <a:buFont typeface="+mj-lt"/>
              <a:buAutoNum type="arabicPeriod"/>
            </a:pPr>
            <a:r>
              <a:rPr lang="en-US" dirty="0"/>
              <a:t>Data exploration </a:t>
            </a:r>
          </a:p>
          <a:p>
            <a:pPr marL="514350" indent="-514350">
              <a:buFont typeface="+mj-lt"/>
              <a:buAutoNum type="arabicPeriod"/>
            </a:pPr>
            <a:r>
              <a:rPr lang="en-US" dirty="0"/>
              <a:t>Build a statistical model</a:t>
            </a:r>
          </a:p>
          <a:p>
            <a:pPr marL="514350" indent="-514350">
              <a:buFont typeface="+mj-lt"/>
              <a:buAutoNum type="arabicPeriod"/>
            </a:pPr>
            <a:r>
              <a:rPr lang="en-US" dirty="0"/>
              <a:t>Model Diagnostics:</a:t>
            </a:r>
          </a:p>
          <a:p>
            <a:pPr marL="971550" lvl="1" indent="-514350">
              <a:buFont typeface="+mj-lt"/>
              <a:buAutoNum type="arabicPeriod"/>
            </a:pPr>
            <a:r>
              <a:rPr lang="en-US" dirty="0"/>
              <a:t>Residual VS fitted plot, Normal QQ plot of residuals, added variables plots, influence plot (residual vs. leverage)</a:t>
            </a:r>
          </a:p>
          <a:p>
            <a:pPr marL="514350" indent="-514350">
              <a:buFont typeface="+mj-lt"/>
              <a:buAutoNum type="arabicPeriod"/>
            </a:pPr>
            <a:r>
              <a:rPr lang="en-US" dirty="0"/>
              <a:t>Fix the biggest problem and go back to 3</a:t>
            </a:r>
          </a:p>
          <a:p>
            <a:pPr marL="514350" indent="-514350">
              <a:buFont typeface="+mj-lt"/>
              <a:buAutoNum type="arabicPeriod"/>
            </a:pPr>
            <a:r>
              <a:rPr lang="en-US" dirty="0"/>
              <a:t>Compare alternative models with reduced model</a:t>
            </a:r>
          </a:p>
          <a:p>
            <a:pPr marL="514350" indent="-514350">
              <a:buFont typeface="+mj-lt"/>
              <a:buAutoNum type="arabicPeriod"/>
            </a:pPr>
            <a:r>
              <a:rPr lang="en-US" dirty="0"/>
              <a:t>Interpret the regression coefficients are the effect large and what they mean in your research context. </a:t>
            </a:r>
          </a:p>
        </p:txBody>
      </p:sp>
      <p:sp>
        <p:nvSpPr>
          <p:cNvPr id="4" name="Slide Number Placeholder 3">
            <a:extLst>
              <a:ext uri="{FF2B5EF4-FFF2-40B4-BE49-F238E27FC236}">
                <a16:creationId xmlns:a16="http://schemas.microsoft.com/office/drawing/2014/main" id="{882DDED2-E18D-FCA3-1234-62A79ED1C9DD}"/>
              </a:ext>
            </a:extLst>
          </p:cNvPr>
          <p:cNvSpPr>
            <a:spLocks noGrp="1"/>
          </p:cNvSpPr>
          <p:nvPr>
            <p:ph type="sldNum" sz="quarter" idx="12"/>
          </p:nvPr>
        </p:nvSpPr>
        <p:spPr/>
        <p:txBody>
          <a:bodyPr/>
          <a:lstStyle/>
          <a:p>
            <a:fld id="{998FC6E2-3800-4EB0-A18D-3856D6660061}" type="slidenum">
              <a:rPr lang="en-US" smtClean="0"/>
              <a:t>8</a:t>
            </a:fld>
            <a:endParaRPr lang="en-US"/>
          </a:p>
        </p:txBody>
      </p:sp>
      <p:sp>
        <p:nvSpPr>
          <p:cNvPr id="5" name="Rectangle 4">
            <a:extLst>
              <a:ext uri="{FF2B5EF4-FFF2-40B4-BE49-F238E27FC236}">
                <a16:creationId xmlns:a16="http://schemas.microsoft.com/office/drawing/2014/main" id="{A85CC85C-61C1-5BCF-170A-853A916A9DEA}"/>
              </a:ext>
            </a:extLst>
          </p:cNvPr>
          <p:cNvSpPr/>
          <p:nvPr/>
        </p:nvSpPr>
        <p:spPr>
          <a:xfrm>
            <a:off x="838200" y="2684066"/>
            <a:ext cx="10106025" cy="196413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57183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1956-D630-5798-1ED7-802C1091D65E}"/>
              </a:ext>
            </a:extLst>
          </p:cNvPr>
          <p:cNvSpPr>
            <a:spLocks noGrp="1"/>
          </p:cNvSpPr>
          <p:nvPr>
            <p:ph type="title"/>
          </p:nvPr>
        </p:nvSpPr>
        <p:spPr/>
        <p:txBody>
          <a:bodyPr/>
          <a:lstStyle/>
          <a:p>
            <a:r>
              <a:rPr lang="en-US" dirty="0"/>
              <a:t>Workflow of regression analysis ( modified by Leah)</a:t>
            </a:r>
          </a:p>
        </p:txBody>
      </p:sp>
      <p:sp>
        <p:nvSpPr>
          <p:cNvPr id="3" name="Content Placeholder 2">
            <a:extLst>
              <a:ext uri="{FF2B5EF4-FFF2-40B4-BE49-F238E27FC236}">
                <a16:creationId xmlns:a16="http://schemas.microsoft.com/office/drawing/2014/main" id="{2BA4959E-0CD4-4906-FF0F-2E5F8134770C}"/>
              </a:ext>
            </a:extLst>
          </p:cNvPr>
          <p:cNvSpPr>
            <a:spLocks noGrp="1"/>
          </p:cNvSpPr>
          <p:nvPr>
            <p:ph idx="1"/>
          </p:nvPr>
        </p:nvSpPr>
        <p:spPr/>
        <p:txBody>
          <a:bodyPr>
            <a:normAutofit/>
          </a:bodyPr>
          <a:lstStyle/>
          <a:p>
            <a:pPr marL="514350" indent="-514350">
              <a:buFont typeface="+mj-lt"/>
              <a:buAutoNum type="arabicPeriod"/>
            </a:pPr>
            <a:r>
              <a:rPr lang="en-US" dirty="0"/>
              <a:t>State a hypothesis</a:t>
            </a:r>
          </a:p>
          <a:p>
            <a:pPr marL="514350" indent="-514350">
              <a:buFont typeface="+mj-lt"/>
              <a:buAutoNum type="arabicPeriod"/>
            </a:pPr>
            <a:r>
              <a:rPr lang="en-US" dirty="0"/>
              <a:t>Data exploration </a:t>
            </a:r>
          </a:p>
          <a:p>
            <a:pPr marL="514350" indent="-514350">
              <a:buFont typeface="+mj-lt"/>
              <a:buAutoNum type="arabicPeriod"/>
            </a:pPr>
            <a:r>
              <a:rPr lang="en-US" dirty="0"/>
              <a:t>Build statistical models (different approaches)</a:t>
            </a:r>
          </a:p>
          <a:p>
            <a:pPr marL="514350" indent="-514350">
              <a:buFont typeface="+mj-lt"/>
              <a:buAutoNum type="arabicPeriod"/>
            </a:pPr>
            <a:r>
              <a:rPr lang="en-US" dirty="0"/>
              <a:t>Diagnose if the optimal model from different approaches violet assumptions or not. If not, these model are validated. </a:t>
            </a:r>
          </a:p>
          <a:p>
            <a:pPr marL="514350" indent="-514350">
              <a:buFont typeface="+mj-lt"/>
              <a:buAutoNum type="arabicPeriod"/>
            </a:pPr>
            <a:r>
              <a:rPr lang="en-US" dirty="0"/>
              <a:t>If not, fix the problem and conduct model diagnostic until identify a model satisfy all assumptions. </a:t>
            </a:r>
          </a:p>
          <a:p>
            <a:pPr marL="514350" indent="-514350">
              <a:buFont typeface="+mj-lt"/>
              <a:buAutoNum type="arabicPeriod"/>
            </a:pPr>
            <a:r>
              <a:rPr lang="en-US" dirty="0"/>
              <a:t>Interpret the regression coefficients are the effect large and what they mean in your research context. </a:t>
            </a:r>
          </a:p>
        </p:txBody>
      </p:sp>
      <p:sp>
        <p:nvSpPr>
          <p:cNvPr id="4" name="Slide Number Placeholder 3">
            <a:extLst>
              <a:ext uri="{FF2B5EF4-FFF2-40B4-BE49-F238E27FC236}">
                <a16:creationId xmlns:a16="http://schemas.microsoft.com/office/drawing/2014/main" id="{882DDED2-E18D-FCA3-1234-62A79ED1C9DD}"/>
              </a:ext>
            </a:extLst>
          </p:cNvPr>
          <p:cNvSpPr>
            <a:spLocks noGrp="1"/>
          </p:cNvSpPr>
          <p:nvPr>
            <p:ph type="sldNum" sz="quarter" idx="12"/>
          </p:nvPr>
        </p:nvSpPr>
        <p:spPr/>
        <p:txBody>
          <a:bodyPr/>
          <a:lstStyle/>
          <a:p>
            <a:fld id="{998FC6E2-3800-4EB0-A18D-3856D6660061}" type="slidenum">
              <a:rPr lang="en-US" smtClean="0"/>
              <a:t>9</a:t>
            </a:fld>
            <a:endParaRPr lang="en-US"/>
          </a:p>
        </p:txBody>
      </p:sp>
    </p:spTree>
    <p:extLst>
      <p:ext uri="{BB962C8B-B14F-4D97-AF65-F5344CB8AC3E}">
        <p14:creationId xmlns:p14="http://schemas.microsoft.com/office/powerpoint/2010/main" val="2629783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1774</TotalTime>
  <Words>3324</Words>
  <Application>Microsoft Office PowerPoint</Application>
  <PresentationFormat>Widescreen</PresentationFormat>
  <Paragraphs>347</Paragraphs>
  <Slides>40</Slides>
  <Notes>7</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40</vt:i4>
      </vt:variant>
    </vt:vector>
  </HeadingPairs>
  <TitlesOfParts>
    <vt:vector size="53" baseType="lpstr">
      <vt:lpstr>Google Sans</vt:lpstr>
      <vt:lpstr>Helvetica Neue</vt:lpstr>
      <vt:lpstr>LMMathItalic10-Regular</vt:lpstr>
      <vt:lpstr>LMMathSymbols10-Regular</vt:lpstr>
      <vt:lpstr>LMMono10-Regular</vt:lpstr>
      <vt:lpstr>LMRoman10-Bold</vt:lpstr>
      <vt:lpstr>LMRoman10-Regular</vt:lpstr>
      <vt:lpstr>source-serif-pro</vt:lpstr>
      <vt:lpstr>Arial</vt:lpstr>
      <vt:lpstr>Calibri</vt:lpstr>
      <vt:lpstr>Calibri Light</vt:lpstr>
      <vt:lpstr>Cambria Math</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6: Multiple regression diagnostics: verify linearity, independence, and equal variance,</vt:lpstr>
      <vt:lpstr>Plots</vt:lpstr>
      <vt:lpstr>Workflow of regression analysis</vt:lpstr>
      <vt:lpstr>Workflow of regression analysis ( modified by Leah)</vt:lpstr>
      <vt:lpstr>What are model diagnostics?</vt:lpstr>
      <vt:lpstr>Assumptions</vt:lpstr>
      <vt:lpstr>1. Linearity Assumption </vt:lpstr>
      <vt:lpstr>Advertising data</vt:lpstr>
      <vt:lpstr>Advertising data: Pairwise correlation</vt:lpstr>
      <vt:lpstr>In class Practice Problem 16</vt:lpstr>
      <vt:lpstr>In class Practice Problem 16 Answers</vt:lpstr>
      <vt:lpstr>In class Practice Problem 16 Answers</vt:lpstr>
      <vt:lpstr>2. Independence Assumption</vt:lpstr>
      <vt:lpstr>Independence Assumption</vt:lpstr>
      <vt:lpstr>3. Equal Variance Assumption</vt:lpstr>
      <vt:lpstr>Heteroscedasticity</vt:lpstr>
      <vt:lpstr>The scale location plot</vt:lpstr>
      <vt:lpstr>Advertising data Heteroscedasticity</vt:lpstr>
      <vt:lpstr>The Breusch-Pagan Test</vt:lpstr>
      <vt:lpstr>Advertising data</vt:lpstr>
      <vt:lpstr>Coffee break</vt:lpstr>
      <vt:lpstr>How to deal with heteroscedasticity</vt:lpstr>
      <vt:lpstr>High orders to eliminate Heteroscedasticity</vt:lpstr>
      <vt:lpstr>In class Practice Problem 17</vt:lpstr>
      <vt:lpstr>In class Practice Problem 17 Answers</vt:lpstr>
      <vt:lpstr>4. Normality Assumption (error)</vt:lpstr>
      <vt:lpstr>Skewness &amp; Kurtosis</vt:lpstr>
      <vt:lpstr>Advertising data Histogram</vt:lpstr>
      <vt:lpstr>QQ Plot</vt:lpstr>
      <vt:lpstr>Shapiro Wilk Test</vt:lpstr>
      <vt:lpstr>Kolmogorov-Smirnov test</vt:lpstr>
      <vt:lpstr>Differences between the two tests</vt:lpstr>
      <vt:lpstr>In class Practice Problem 18</vt:lpstr>
      <vt:lpstr>Take away messages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Qing LI</cp:lastModifiedBy>
  <cp:revision>293</cp:revision>
  <dcterms:created xsi:type="dcterms:W3CDTF">2023-05-16T15:36:22Z</dcterms:created>
  <dcterms:modified xsi:type="dcterms:W3CDTF">2023-05-30T21:49:23Z</dcterms:modified>
</cp:coreProperties>
</file>